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826" r:id="rId2"/>
    <p:sldId id="935" r:id="rId3"/>
    <p:sldId id="934" r:id="rId4"/>
    <p:sldId id="937" r:id="rId5"/>
    <p:sldId id="936" r:id="rId6"/>
    <p:sldId id="930" r:id="rId7"/>
    <p:sldId id="926" r:id="rId8"/>
    <p:sldId id="924" r:id="rId9"/>
    <p:sldId id="929" r:id="rId10"/>
    <p:sldId id="940" r:id="rId11"/>
    <p:sldId id="928" r:id="rId12"/>
    <p:sldId id="919" r:id="rId13"/>
    <p:sldId id="922" r:id="rId14"/>
    <p:sldId id="844" r:id="rId15"/>
    <p:sldId id="868" r:id="rId16"/>
    <p:sldId id="899" r:id="rId17"/>
    <p:sldId id="901" r:id="rId18"/>
    <p:sldId id="432" r:id="rId19"/>
    <p:sldId id="846" r:id="rId20"/>
    <p:sldId id="433" r:id="rId21"/>
    <p:sldId id="434" r:id="rId22"/>
    <p:sldId id="395" r:id="rId23"/>
    <p:sldId id="397" r:id="rId24"/>
    <p:sldId id="398" r:id="rId25"/>
    <p:sldId id="399" r:id="rId26"/>
    <p:sldId id="400" r:id="rId27"/>
    <p:sldId id="401" r:id="rId28"/>
    <p:sldId id="893" r:id="rId29"/>
    <p:sldId id="894" r:id="rId30"/>
    <p:sldId id="403" r:id="rId31"/>
    <p:sldId id="365" r:id="rId32"/>
    <p:sldId id="428" r:id="rId33"/>
    <p:sldId id="429" r:id="rId34"/>
    <p:sldId id="430" r:id="rId35"/>
    <p:sldId id="431" r:id="rId36"/>
    <p:sldId id="416" r:id="rId37"/>
    <p:sldId id="418" r:id="rId38"/>
    <p:sldId id="415" r:id="rId39"/>
    <p:sldId id="414" r:id="rId40"/>
    <p:sldId id="419" r:id="rId41"/>
    <p:sldId id="420" r:id="rId42"/>
    <p:sldId id="421" r:id="rId43"/>
    <p:sldId id="423" r:id="rId44"/>
    <p:sldId id="424" r:id="rId45"/>
    <p:sldId id="425" r:id="rId46"/>
    <p:sldId id="426" r:id="rId47"/>
    <p:sldId id="427" r:id="rId48"/>
    <p:sldId id="440" r:id="rId49"/>
    <p:sldId id="442" r:id="rId50"/>
    <p:sldId id="444" r:id="rId51"/>
    <p:sldId id="445" r:id="rId52"/>
    <p:sldId id="446" r:id="rId53"/>
    <p:sldId id="447" r:id="rId54"/>
    <p:sldId id="448" r:id="rId55"/>
    <p:sldId id="406" r:id="rId56"/>
    <p:sldId id="435" r:id="rId57"/>
    <p:sldId id="436" r:id="rId58"/>
    <p:sldId id="437" r:id="rId59"/>
    <p:sldId id="407" r:id="rId60"/>
    <p:sldId id="408" r:id="rId61"/>
    <p:sldId id="942" r:id="rId62"/>
    <p:sldId id="886" r:id="rId63"/>
    <p:sldId id="875" r:id="rId64"/>
    <p:sldId id="891" r:id="rId65"/>
    <p:sldId id="892" r:id="rId66"/>
    <p:sldId id="943" r:id="rId67"/>
    <p:sldId id="944" r:id="rId68"/>
    <p:sldId id="945" r:id="rId69"/>
    <p:sldId id="946" r:id="rId70"/>
    <p:sldId id="954" r:id="rId71"/>
    <p:sldId id="956" r:id="rId72"/>
    <p:sldId id="955" r:id="rId73"/>
    <p:sldId id="947" r:id="rId74"/>
    <p:sldId id="949" r:id="rId75"/>
    <p:sldId id="950" r:id="rId76"/>
    <p:sldId id="951" r:id="rId77"/>
    <p:sldId id="952" r:id="rId78"/>
    <p:sldId id="953" r:id="rId79"/>
    <p:sldId id="874" r:id="rId80"/>
    <p:sldId id="881" r:id="rId81"/>
    <p:sldId id="885" r:id="rId82"/>
    <p:sldId id="884" r:id="rId83"/>
    <p:sldId id="888" r:id="rId84"/>
    <p:sldId id="876" r:id="rId85"/>
    <p:sldId id="877" r:id="rId86"/>
    <p:sldId id="878" r:id="rId87"/>
    <p:sldId id="873" r:id="rId88"/>
    <p:sldId id="879" r:id="rId89"/>
    <p:sldId id="880" r:id="rId90"/>
    <p:sldId id="882" r:id="rId91"/>
    <p:sldId id="883" r:id="rId92"/>
    <p:sldId id="887" r:id="rId93"/>
    <p:sldId id="889" r:id="rId94"/>
    <p:sldId id="890" r:id="rId95"/>
    <p:sldId id="905" r:id="rId96"/>
    <p:sldId id="902" r:id="rId97"/>
    <p:sldId id="906" r:id="rId98"/>
    <p:sldId id="909" r:id="rId99"/>
    <p:sldId id="903" r:id="rId100"/>
    <p:sldId id="907" r:id="rId101"/>
    <p:sldId id="908" r:id="rId102"/>
    <p:sldId id="904" r:id="rId103"/>
    <p:sldId id="910" r:id="rId104"/>
    <p:sldId id="912" r:id="rId105"/>
    <p:sldId id="913" r:id="rId106"/>
    <p:sldId id="914" r:id="rId107"/>
    <p:sldId id="915" r:id="rId108"/>
    <p:sldId id="857" r:id="rId109"/>
    <p:sldId id="858" r:id="rId110"/>
    <p:sldId id="838" r:id="rId111"/>
    <p:sldId id="854" r:id="rId112"/>
    <p:sldId id="855" r:id="rId113"/>
    <p:sldId id="859" r:id="rId114"/>
    <p:sldId id="829" r:id="rId115"/>
    <p:sldId id="856" r:id="rId116"/>
    <p:sldId id="860" r:id="rId117"/>
    <p:sldId id="861" r:id="rId118"/>
    <p:sldId id="862" r:id="rId119"/>
    <p:sldId id="863" r:id="rId120"/>
    <p:sldId id="864" r:id="rId121"/>
    <p:sldId id="865" r:id="rId122"/>
    <p:sldId id="866" r:id="rId123"/>
    <p:sldId id="867" r:id="rId1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2.xml.rels><?xml version="1.0" encoding="UTF-8" standalone="yes"?>
<Relationships xmlns="http://schemas.openxmlformats.org/package/2006/relationships"><Relationship Id="rId1" Type="http://schemas.openxmlformats.org/officeDocument/2006/relationships/image" Target="../media/image2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ECA95-CA8A-4D44-A1FA-C62E90C3E81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B3CF5C5A-5DB0-4FB4-90A3-00CF85483AE2}">
      <dgm:prSet phldrT="[文本]"/>
      <dgm:spPr/>
      <dgm:t>
        <a:bodyPr/>
        <a:lstStyle/>
        <a:p>
          <a:r>
            <a:rPr lang="zh-CN" altLang="en-US" dirty="0"/>
            <a:t>软件测试</a:t>
          </a:r>
        </a:p>
      </dgm:t>
    </dgm:pt>
    <dgm:pt modelId="{9CB0F2D9-04BC-45D5-A7F1-571385DA3F18}" type="parTrans" cxnId="{713F98FC-4608-44F0-A79A-9884A8BDB07C}">
      <dgm:prSet/>
      <dgm:spPr/>
      <dgm:t>
        <a:bodyPr/>
        <a:lstStyle/>
        <a:p>
          <a:endParaRPr lang="zh-CN" altLang="en-US"/>
        </a:p>
      </dgm:t>
    </dgm:pt>
    <dgm:pt modelId="{17100D61-A98B-41B9-A71E-FE20335723C5}" type="sibTrans" cxnId="{713F98FC-4608-44F0-A79A-9884A8BDB07C}">
      <dgm:prSet/>
      <dgm:spPr/>
      <dgm:t>
        <a:bodyPr/>
        <a:lstStyle/>
        <a:p>
          <a:endParaRPr lang="zh-CN" altLang="en-US"/>
        </a:p>
      </dgm:t>
    </dgm:pt>
    <dgm:pt modelId="{97AFA447-7BBD-40BC-8C23-1A0226FF6FC8}">
      <dgm:prSet phldrT="[文本]"/>
      <dgm:spPr/>
      <dgm:t>
        <a:bodyPr/>
        <a:lstStyle/>
        <a:p>
          <a:r>
            <a:rPr lang="zh-CN" altLang="en-US" dirty="0"/>
            <a:t>静态测试</a:t>
          </a:r>
        </a:p>
      </dgm:t>
    </dgm:pt>
    <dgm:pt modelId="{E09199B5-1570-4A09-BA51-87A7221BD462}" type="parTrans" cxnId="{2E774FFF-0E04-4AE5-A6F4-6DCCAEC08579}">
      <dgm:prSet/>
      <dgm:spPr/>
      <dgm:t>
        <a:bodyPr/>
        <a:lstStyle/>
        <a:p>
          <a:endParaRPr lang="zh-CN" altLang="en-US"/>
        </a:p>
      </dgm:t>
    </dgm:pt>
    <dgm:pt modelId="{427280D5-999E-4A93-BA20-EB74354462F1}" type="sibTrans" cxnId="{2E774FFF-0E04-4AE5-A6F4-6DCCAEC08579}">
      <dgm:prSet/>
      <dgm:spPr/>
      <dgm:t>
        <a:bodyPr/>
        <a:lstStyle/>
        <a:p>
          <a:endParaRPr lang="zh-CN" altLang="en-US"/>
        </a:p>
      </dgm:t>
    </dgm:pt>
    <dgm:pt modelId="{CC9943F9-76E8-40BA-96A9-E5F3AE0A4C03}">
      <dgm:prSet phldrT="[文本]"/>
      <dgm:spPr/>
      <dgm:t>
        <a:bodyPr/>
        <a:lstStyle/>
        <a:p>
          <a:r>
            <a:rPr lang="zh-CN" altLang="en-US" dirty="0"/>
            <a:t>人工检查</a:t>
          </a:r>
        </a:p>
      </dgm:t>
    </dgm:pt>
    <dgm:pt modelId="{BE222264-61DC-4C3D-8D7D-5AA99A7CB076}" type="parTrans" cxnId="{C9C2109E-F238-452F-B841-BEF0254997C6}">
      <dgm:prSet/>
      <dgm:spPr/>
      <dgm:t>
        <a:bodyPr/>
        <a:lstStyle/>
        <a:p>
          <a:endParaRPr lang="zh-CN" altLang="en-US"/>
        </a:p>
      </dgm:t>
    </dgm:pt>
    <dgm:pt modelId="{181EA795-3F46-4C57-83AE-F49D07E64F15}" type="sibTrans" cxnId="{C9C2109E-F238-452F-B841-BEF0254997C6}">
      <dgm:prSet/>
      <dgm:spPr/>
      <dgm:t>
        <a:bodyPr/>
        <a:lstStyle/>
        <a:p>
          <a:endParaRPr lang="zh-CN" altLang="en-US"/>
        </a:p>
      </dgm:t>
    </dgm:pt>
    <dgm:pt modelId="{E6C30684-6972-48E1-B684-5FF5AA89A5E2}">
      <dgm:prSet phldrT="[文本]"/>
      <dgm:spPr/>
      <dgm:t>
        <a:bodyPr/>
        <a:lstStyle/>
        <a:p>
          <a:r>
            <a:rPr lang="zh-CN" altLang="en-US" dirty="0"/>
            <a:t>静态分析</a:t>
          </a:r>
        </a:p>
      </dgm:t>
    </dgm:pt>
    <dgm:pt modelId="{37F445A7-5477-4EF3-BD1C-6EF2411EC2AF}" type="parTrans" cxnId="{DDB1765C-CB22-4C09-AF59-76CBE589DE57}">
      <dgm:prSet/>
      <dgm:spPr/>
      <dgm:t>
        <a:bodyPr/>
        <a:lstStyle/>
        <a:p>
          <a:endParaRPr lang="zh-CN" altLang="en-US"/>
        </a:p>
      </dgm:t>
    </dgm:pt>
    <dgm:pt modelId="{E01F500E-9C5F-4D27-A8C3-A6F41B3B69DA}" type="sibTrans" cxnId="{DDB1765C-CB22-4C09-AF59-76CBE589DE57}">
      <dgm:prSet/>
      <dgm:spPr/>
      <dgm:t>
        <a:bodyPr/>
        <a:lstStyle/>
        <a:p>
          <a:endParaRPr lang="zh-CN" altLang="en-US"/>
        </a:p>
      </dgm:t>
    </dgm:pt>
    <dgm:pt modelId="{8DB94568-25B2-416F-91B2-189856E31036}">
      <dgm:prSet phldrT="[文本]"/>
      <dgm:spPr/>
      <dgm:t>
        <a:bodyPr/>
        <a:lstStyle/>
        <a:p>
          <a:r>
            <a:rPr lang="zh-CN" altLang="en-US" dirty="0"/>
            <a:t>动态测试</a:t>
          </a:r>
        </a:p>
      </dgm:t>
    </dgm:pt>
    <dgm:pt modelId="{D8944F59-E9C7-4308-9B31-998F2A964DE7}" type="parTrans" cxnId="{25F8DC81-65D5-4E2F-90BA-4A2E0894E0B5}">
      <dgm:prSet/>
      <dgm:spPr/>
      <dgm:t>
        <a:bodyPr/>
        <a:lstStyle/>
        <a:p>
          <a:endParaRPr lang="zh-CN" altLang="en-US"/>
        </a:p>
      </dgm:t>
    </dgm:pt>
    <dgm:pt modelId="{DC5535C6-FF39-4D6B-8DB8-28EA0416EB97}" type="sibTrans" cxnId="{25F8DC81-65D5-4E2F-90BA-4A2E0894E0B5}">
      <dgm:prSet/>
      <dgm:spPr/>
      <dgm:t>
        <a:bodyPr/>
        <a:lstStyle/>
        <a:p>
          <a:endParaRPr lang="zh-CN" altLang="en-US"/>
        </a:p>
      </dgm:t>
    </dgm:pt>
    <dgm:pt modelId="{C6F73D65-AB24-4201-B366-0722869AF108}">
      <dgm:prSet phldrT="[文本]"/>
      <dgm:spPr/>
      <dgm:t>
        <a:bodyPr/>
        <a:lstStyle/>
        <a:p>
          <a:r>
            <a:rPr lang="zh-CN" altLang="en-US" dirty="0"/>
            <a:t>黑盒测试</a:t>
          </a:r>
          <a:endParaRPr lang="en-US" altLang="zh-CN" dirty="0"/>
        </a:p>
      </dgm:t>
    </dgm:pt>
    <dgm:pt modelId="{41F37E87-2454-4E11-A81D-693CD6E752AE}" type="parTrans" cxnId="{715EBD7B-89FF-4858-BC1B-4AAC138F9F0F}">
      <dgm:prSet/>
      <dgm:spPr/>
      <dgm:t>
        <a:bodyPr/>
        <a:lstStyle/>
        <a:p>
          <a:endParaRPr lang="zh-CN" altLang="en-US"/>
        </a:p>
      </dgm:t>
    </dgm:pt>
    <dgm:pt modelId="{16D89493-F868-4037-BCFD-6F2F0D5C77A1}" type="sibTrans" cxnId="{715EBD7B-89FF-4858-BC1B-4AAC138F9F0F}">
      <dgm:prSet/>
      <dgm:spPr/>
      <dgm:t>
        <a:bodyPr/>
        <a:lstStyle/>
        <a:p>
          <a:endParaRPr lang="zh-CN" altLang="en-US"/>
        </a:p>
      </dgm:t>
    </dgm:pt>
    <dgm:pt modelId="{766C9067-5C80-403B-970F-2EB033742635}">
      <dgm:prSet phldrT="[文本]"/>
      <dgm:spPr/>
      <dgm:t>
        <a:bodyPr/>
        <a:lstStyle/>
        <a:p>
          <a:r>
            <a:rPr lang="zh-CN" altLang="en-US" dirty="0"/>
            <a:t>白盒测试</a:t>
          </a:r>
          <a:endParaRPr lang="en-US" altLang="zh-CN" dirty="0"/>
        </a:p>
      </dgm:t>
    </dgm:pt>
    <dgm:pt modelId="{47CBE750-399E-45EC-BDC5-93F6F13B6553}" type="parTrans" cxnId="{2C76298C-CCC1-4E47-A485-03E37CA774E8}">
      <dgm:prSet/>
      <dgm:spPr/>
      <dgm:t>
        <a:bodyPr/>
        <a:lstStyle/>
        <a:p>
          <a:endParaRPr lang="zh-CN" altLang="en-US"/>
        </a:p>
      </dgm:t>
    </dgm:pt>
    <dgm:pt modelId="{840C5A94-382B-4ECD-B56F-BC5E336ECADF}" type="sibTrans" cxnId="{2C76298C-CCC1-4E47-A485-03E37CA774E8}">
      <dgm:prSet/>
      <dgm:spPr/>
      <dgm:t>
        <a:bodyPr/>
        <a:lstStyle/>
        <a:p>
          <a:endParaRPr lang="zh-CN" altLang="en-US"/>
        </a:p>
      </dgm:t>
    </dgm:pt>
    <dgm:pt modelId="{B0A847AA-C394-44E2-80A2-F53CB05D2F4D}" type="pres">
      <dgm:prSet presAssocID="{990ECA95-CA8A-4D44-A1FA-C62E90C3E81A}" presName="diagram" presStyleCnt="0">
        <dgm:presLayoutVars>
          <dgm:chPref val="1"/>
          <dgm:dir/>
          <dgm:animOne val="branch"/>
          <dgm:animLvl val="lvl"/>
          <dgm:resizeHandles val="exact"/>
        </dgm:presLayoutVars>
      </dgm:prSet>
      <dgm:spPr/>
    </dgm:pt>
    <dgm:pt modelId="{2C3F1170-1B4C-4EB1-8DA3-6CF45EDE7D21}" type="pres">
      <dgm:prSet presAssocID="{B3CF5C5A-5DB0-4FB4-90A3-00CF85483AE2}" presName="root1" presStyleCnt="0"/>
      <dgm:spPr/>
    </dgm:pt>
    <dgm:pt modelId="{2A22B84E-91A6-491B-AA27-FFAF916DB0C4}" type="pres">
      <dgm:prSet presAssocID="{B3CF5C5A-5DB0-4FB4-90A3-00CF85483AE2}" presName="LevelOneTextNode" presStyleLbl="node0" presStyleIdx="0" presStyleCnt="1">
        <dgm:presLayoutVars>
          <dgm:chPref val="3"/>
        </dgm:presLayoutVars>
      </dgm:prSet>
      <dgm:spPr/>
    </dgm:pt>
    <dgm:pt modelId="{D560A360-E7F8-48B2-9B37-7A375101E239}" type="pres">
      <dgm:prSet presAssocID="{B3CF5C5A-5DB0-4FB4-90A3-00CF85483AE2}" presName="level2hierChild" presStyleCnt="0"/>
      <dgm:spPr/>
    </dgm:pt>
    <dgm:pt modelId="{084E0902-6ED6-4980-BAD3-AEB123DBC93B}" type="pres">
      <dgm:prSet presAssocID="{E09199B5-1570-4A09-BA51-87A7221BD462}" presName="conn2-1" presStyleLbl="parChTrans1D2" presStyleIdx="0" presStyleCnt="2"/>
      <dgm:spPr/>
    </dgm:pt>
    <dgm:pt modelId="{C192E237-3573-4096-AF26-9D5D52C29E7C}" type="pres">
      <dgm:prSet presAssocID="{E09199B5-1570-4A09-BA51-87A7221BD462}" presName="connTx" presStyleLbl="parChTrans1D2" presStyleIdx="0" presStyleCnt="2"/>
      <dgm:spPr/>
    </dgm:pt>
    <dgm:pt modelId="{C707EE5C-7E02-4F47-9D6F-39D829723958}" type="pres">
      <dgm:prSet presAssocID="{97AFA447-7BBD-40BC-8C23-1A0226FF6FC8}" presName="root2" presStyleCnt="0"/>
      <dgm:spPr/>
    </dgm:pt>
    <dgm:pt modelId="{8070F1C7-E938-404B-BE8B-66FDA956863C}" type="pres">
      <dgm:prSet presAssocID="{97AFA447-7BBD-40BC-8C23-1A0226FF6FC8}" presName="LevelTwoTextNode" presStyleLbl="node2" presStyleIdx="0" presStyleCnt="2">
        <dgm:presLayoutVars>
          <dgm:chPref val="3"/>
        </dgm:presLayoutVars>
      </dgm:prSet>
      <dgm:spPr/>
    </dgm:pt>
    <dgm:pt modelId="{CBB21CFF-985A-4579-A8FF-D6F56FB7055A}" type="pres">
      <dgm:prSet presAssocID="{97AFA447-7BBD-40BC-8C23-1A0226FF6FC8}" presName="level3hierChild" presStyleCnt="0"/>
      <dgm:spPr/>
    </dgm:pt>
    <dgm:pt modelId="{13163D18-B817-4015-9248-3518F03A0124}" type="pres">
      <dgm:prSet presAssocID="{BE222264-61DC-4C3D-8D7D-5AA99A7CB076}" presName="conn2-1" presStyleLbl="parChTrans1D3" presStyleIdx="0" presStyleCnt="4"/>
      <dgm:spPr/>
    </dgm:pt>
    <dgm:pt modelId="{CBB793E8-D4F6-41C3-8E93-243A3B9CC2E7}" type="pres">
      <dgm:prSet presAssocID="{BE222264-61DC-4C3D-8D7D-5AA99A7CB076}" presName="connTx" presStyleLbl="parChTrans1D3" presStyleIdx="0" presStyleCnt="4"/>
      <dgm:spPr/>
    </dgm:pt>
    <dgm:pt modelId="{C424D6F3-29BE-4995-A822-18DC24FE780F}" type="pres">
      <dgm:prSet presAssocID="{CC9943F9-76E8-40BA-96A9-E5F3AE0A4C03}" presName="root2" presStyleCnt="0"/>
      <dgm:spPr/>
    </dgm:pt>
    <dgm:pt modelId="{8ADF6AB8-59D9-4F32-94FF-39E365BE7214}" type="pres">
      <dgm:prSet presAssocID="{CC9943F9-76E8-40BA-96A9-E5F3AE0A4C03}" presName="LevelTwoTextNode" presStyleLbl="node3" presStyleIdx="0" presStyleCnt="4">
        <dgm:presLayoutVars>
          <dgm:chPref val="3"/>
        </dgm:presLayoutVars>
      </dgm:prSet>
      <dgm:spPr/>
    </dgm:pt>
    <dgm:pt modelId="{E59865C4-09D7-4F6B-870E-3CADC3BA4AD9}" type="pres">
      <dgm:prSet presAssocID="{CC9943F9-76E8-40BA-96A9-E5F3AE0A4C03}" presName="level3hierChild" presStyleCnt="0"/>
      <dgm:spPr/>
    </dgm:pt>
    <dgm:pt modelId="{25BF540B-A591-4AE3-BCE3-E12304D0FE0C}" type="pres">
      <dgm:prSet presAssocID="{37F445A7-5477-4EF3-BD1C-6EF2411EC2AF}" presName="conn2-1" presStyleLbl="parChTrans1D3" presStyleIdx="1" presStyleCnt="4"/>
      <dgm:spPr/>
    </dgm:pt>
    <dgm:pt modelId="{F735718E-91E1-4596-9CA9-384456991626}" type="pres">
      <dgm:prSet presAssocID="{37F445A7-5477-4EF3-BD1C-6EF2411EC2AF}" presName="connTx" presStyleLbl="parChTrans1D3" presStyleIdx="1" presStyleCnt="4"/>
      <dgm:spPr/>
    </dgm:pt>
    <dgm:pt modelId="{7F358232-763A-494A-B06E-FA2F595E4B7A}" type="pres">
      <dgm:prSet presAssocID="{E6C30684-6972-48E1-B684-5FF5AA89A5E2}" presName="root2" presStyleCnt="0"/>
      <dgm:spPr/>
    </dgm:pt>
    <dgm:pt modelId="{B553D6AB-F592-4A5E-9B8E-E12562C51EB9}" type="pres">
      <dgm:prSet presAssocID="{E6C30684-6972-48E1-B684-5FF5AA89A5E2}" presName="LevelTwoTextNode" presStyleLbl="node3" presStyleIdx="1" presStyleCnt="4">
        <dgm:presLayoutVars>
          <dgm:chPref val="3"/>
        </dgm:presLayoutVars>
      </dgm:prSet>
      <dgm:spPr/>
    </dgm:pt>
    <dgm:pt modelId="{152C7643-5202-4116-845E-81540254D60B}" type="pres">
      <dgm:prSet presAssocID="{E6C30684-6972-48E1-B684-5FF5AA89A5E2}" presName="level3hierChild" presStyleCnt="0"/>
      <dgm:spPr/>
    </dgm:pt>
    <dgm:pt modelId="{0C4C6122-EAD4-4627-BB91-F0988AEC2B8A}" type="pres">
      <dgm:prSet presAssocID="{D8944F59-E9C7-4308-9B31-998F2A964DE7}" presName="conn2-1" presStyleLbl="parChTrans1D2" presStyleIdx="1" presStyleCnt="2"/>
      <dgm:spPr/>
    </dgm:pt>
    <dgm:pt modelId="{7568B702-3585-4822-849B-BA62DAF83B2E}" type="pres">
      <dgm:prSet presAssocID="{D8944F59-E9C7-4308-9B31-998F2A964DE7}" presName="connTx" presStyleLbl="parChTrans1D2" presStyleIdx="1" presStyleCnt="2"/>
      <dgm:spPr/>
    </dgm:pt>
    <dgm:pt modelId="{9C4E2327-8F25-4AF7-A0D9-90E9D5E98723}" type="pres">
      <dgm:prSet presAssocID="{8DB94568-25B2-416F-91B2-189856E31036}" presName="root2" presStyleCnt="0"/>
      <dgm:spPr/>
    </dgm:pt>
    <dgm:pt modelId="{75D3A6C4-E0F1-4320-8A3F-42E12CA80B04}" type="pres">
      <dgm:prSet presAssocID="{8DB94568-25B2-416F-91B2-189856E31036}" presName="LevelTwoTextNode" presStyleLbl="node2" presStyleIdx="1" presStyleCnt="2">
        <dgm:presLayoutVars>
          <dgm:chPref val="3"/>
        </dgm:presLayoutVars>
      </dgm:prSet>
      <dgm:spPr/>
    </dgm:pt>
    <dgm:pt modelId="{F240325F-5535-4107-ADB9-C3E9BB0FEC8F}" type="pres">
      <dgm:prSet presAssocID="{8DB94568-25B2-416F-91B2-189856E31036}" presName="level3hierChild" presStyleCnt="0"/>
      <dgm:spPr/>
    </dgm:pt>
    <dgm:pt modelId="{172F075F-377D-465B-887D-AD61E2CDDFB1}" type="pres">
      <dgm:prSet presAssocID="{41F37E87-2454-4E11-A81D-693CD6E752AE}" presName="conn2-1" presStyleLbl="parChTrans1D3" presStyleIdx="2" presStyleCnt="4"/>
      <dgm:spPr/>
    </dgm:pt>
    <dgm:pt modelId="{EE88530B-7685-4BDA-B7ED-3032724A2AF0}" type="pres">
      <dgm:prSet presAssocID="{41F37E87-2454-4E11-A81D-693CD6E752AE}" presName="connTx" presStyleLbl="parChTrans1D3" presStyleIdx="2" presStyleCnt="4"/>
      <dgm:spPr/>
    </dgm:pt>
    <dgm:pt modelId="{5167749C-76C5-4D6B-A6E7-2F85C9C87B7D}" type="pres">
      <dgm:prSet presAssocID="{C6F73D65-AB24-4201-B366-0722869AF108}" presName="root2" presStyleCnt="0"/>
      <dgm:spPr/>
    </dgm:pt>
    <dgm:pt modelId="{8DBF5493-90E5-4C93-8293-A1B7E924B021}" type="pres">
      <dgm:prSet presAssocID="{C6F73D65-AB24-4201-B366-0722869AF108}" presName="LevelTwoTextNode" presStyleLbl="node3" presStyleIdx="2" presStyleCnt="4">
        <dgm:presLayoutVars>
          <dgm:chPref val="3"/>
        </dgm:presLayoutVars>
      </dgm:prSet>
      <dgm:spPr/>
    </dgm:pt>
    <dgm:pt modelId="{BB6ADE90-FE8F-42E7-9DE3-053910229B58}" type="pres">
      <dgm:prSet presAssocID="{C6F73D65-AB24-4201-B366-0722869AF108}" presName="level3hierChild" presStyleCnt="0"/>
      <dgm:spPr/>
    </dgm:pt>
    <dgm:pt modelId="{164F53AA-807B-44A3-AEE6-2EE69307B9E6}" type="pres">
      <dgm:prSet presAssocID="{47CBE750-399E-45EC-BDC5-93F6F13B6553}" presName="conn2-1" presStyleLbl="parChTrans1D3" presStyleIdx="3" presStyleCnt="4"/>
      <dgm:spPr/>
    </dgm:pt>
    <dgm:pt modelId="{69AD0019-20FA-4686-9EDD-6E21CF8DF1BF}" type="pres">
      <dgm:prSet presAssocID="{47CBE750-399E-45EC-BDC5-93F6F13B6553}" presName="connTx" presStyleLbl="parChTrans1D3" presStyleIdx="3" presStyleCnt="4"/>
      <dgm:spPr/>
    </dgm:pt>
    <dgm:pt modelId="{6D42E0FB-8B20-4962-B1EB-9A8CEA9BC6CD}" type="pres">
      <dgm:prSet presAssocID="{766C9067-5C80-403B-970F-2EB033742635}" presName="root2" presStyleCnt="0"/>
      <dgm:spPr/>
    </dgm:pt>
    <dgm:pt modelId="{C2356647-7DAF-4617-8B56-A2B14DD6BB8B}" type="pres">
      <dgm:prSet presAssocID="{766C9067-5C80-403B-970F-2EB033742635}" presName="LevelTwoTextNode" presStyleLbl="node3" presStyleIdx="3" presStyleCnt="4">
        <dgm:presLayoutVars>
          <dgm:chPref val="3"/>
        </dgm:presLayoutVars>
      </dgm:prSet>
      <dgm:spPr/>
    </dgm:pt>
    <dgm:pt modelId="{6F0352F3-3E1A-48EB-9472-D60E2D7FD894}" type="pres">
      <dgm:prSet presAssocID="{766C9067-5C80-403B-970F-2EB033742635}" presName="level3hierChild" presStyleCnt="0"/>
      <dgm:spPr/>
    </dgm:pt>
  </dgm:ptLst>
  <dgm:cxnLst>
    <dgm:cxn modelId="{BB930112-501A-4DCB-B409-B398FCBB76A5}" type="presOf" srcId="{37F445A7-5477-4EF3-BD1C-6EF2411EC2AF}" destId="{25BF540B-A591-4AE3-BCE3-E12304D0FE0C}" srcOrd="0" destOrd="0" presId="urn:microsoft.com/office/officeart/2005/8/layout/hierarchy2"/>
    <dgm:cxn modelId="{221E5514-8368-4957-99ED-DA686DA75944}" type="presOf" srcId="{766C9067-5C80-403B-970F-2EB033742635}" destId="{C2356647-7DAF-4617-8B56-A2B14DD6BB8B}" srcOrd="0" destOrd="0" presId="urn:microsoft.com/office/officeart/2005/8/layout/hierarchy2"/>
    <dgm:cxn modelId="{23942B21-A920-434D-842B-1F3670B51FFE}" type="presOf" srcId="{D8944F59-E9C7-4308-9B31-998F2A964DE7}" destId="{7568B702-3585-4822-849B-BA62DAF83B2E}" srcOrd="1" destOrd="0" presId="urn:microsoft.com/office/officeart/2005/8/layout/hierarchy2"/>
    <dgm:cxn modelId="{19637621-52A6-4A6B-8969-305F61FE9A44}" type="presOf" srcId="{BE222264-61DC-4C3D-8D7D-5AA99A7CB076}" destId="{CBB793E8-D4F6-41C3-8E93-243A3B9CC2E7}" srcOrd="1" destOrd="0" presId="urn:microsoft.com/office/officeart/2005/8/layout/hierarchy2"/>
    <dgm:cxn modelId="{2BCCB021-C60C-436E-AE1B-678FC04E518A}" type="presOf" srcId="{E09199B5-1570-4A09-BA51-87A7221BD462}" destId="{C192E237-3573-4096-AF26-9D5D52C29E7C}" srcOrd="1" destOrd="0" presId="urn:microsoft.com/office/officeart/2005/8/layout/hierarchy2"/>
    <dgm:cxn modelId="{A88D943F-AF2F-4A97-AA5E-A38664D6907D}" type="presOf" srcId="{37F445A7-5477-4EF3-BD1C-6EF2411EC2AF}" destId="{F735718E-91E1-4596-9CA9-384456991626}" srcOrd="1" destOrd="0" presId="urn:microsoft.com/office/officeart/2005/8/layout/hierarchy2"/>
    <dgm:cxn modelId="{68F2F146-D0D2-45A6-A720-AA58CB6CA47C}" type="presOf" srcId="{41F37E87-2454-4E11-A81D-693CD6E752AE}" destId="{EE88530B-7685-4BDA-B7ED-3032724A2AF0}" srcOrd="1" destOrd="0" presId="urn:microsoft.com/office/officeart/2005/8/layout/hierarchy2"/>
    <dgm:cxn modelId="{DDB1765C-CB22-4C09-AF59-76CBE589DE57}" srcId="{97AFA447-7BBD-40BC-8C23-1A0226FF6FC8}" destId="{E6C30684-6972-48E1-B684-5FF5AA89A5E2}" srcOrd="1" destOrd="0" parTransId="{37F445A7-5477-4EF3-BD1C-6EF2411EC2AF}" sibTransId="{E01F500E-9C5F-4D27-A8C3-A6F41B3B69DA}"/>
    <dgm:cxn modelId="{0BE0686C-42BD-4E62-9D7D-633234F259BD}" type="presOf" srcId="{C6F73D65-AB24-4201-B366-0722869AF108}" destId="{8DBF5493-90E5-4C93-8293-A1B7E924B021}" srcOrd="0" destOrd="0" presId="urn:microsoft.com/office/officeart/2005/8/layout/hierarchy2"/>
    <dgm:cxn modelId="{98DCD873-5821-42A9-A7E9-4290F4FADAE7}" type="presOf" srcId="{47CBE750-399E-45EC-BDC5-93F6F13B6553}" destId="{164F53AA-807B-44A3-AEE6-2EE69307B9E6}" srcOrd="0" destOrd="0" presId="urn:microsoft.com/office/officeart/2005/8/layout/hierarchy2"/>
    <dgm:cxn modelId="{19E47674-7AD7-437C-A173-9A4974E6475B}" type="presOf" srcId="{47CBE750-399E-45EC-BDC5-93F6F13B6553}" destId="{69AD0019-20FA-4686-9EDD-6E21CF8DF1BF}" srcOrd="1" destOrd="0" presId="urn:microsoft.com/office/officeart/2005/8/layout/hierarchy2"/>
    <dgm:cxn modelId="{DE589A7A-34C5-4ADA-8F89-B2AA42577224}" type="presOf" srcId="{BE222264-61DC-4C3D-8D7D-5AA99A7CB076}" destId="{13163D18-B817-4015-9248-3518F03A0124}" srcOrd="0" destOrd="0" presId="urn:microsoft.com/office/officeart/2005/8/layout/hierarchy2"/>
    <dgm:cxn modelId="{715EBD7B-89FF-4858-BC1B-4AAC138F9F0F}" srcId="{8DB94568-25B2-416F-91B2-189856E31036}" destId="{C6F73D65-AB24-4201-B366-0722869AF108}" srcOrd="0" destOrd="0" parTransId="{41F37E87-2454-4E11-A81D-693CD6E752AE}" sibTransId="{16D89493-F868-4037-BCFD-6F2F0D5C77A1}"/>
    <dgm:cxn modelId="{25F8DC81-65D5-4E2F-90BA-4A2E0894E0B5}" srcId="{B3CF5C5A-5DB0-4FB4-90A3-00CF85483AE2}" destId="{8DB94568-25B2-416F-91B2-189856E31036}" srcOrd="1" destOrd="0" parTransId="{D8944F59-E9C7-4308-9B31-998F2A964DE7}" sibTransId="{DC5535C6-FF39-4D6B-8DB8-28EA0416EB97}"/>
    <dgm:cxn modelId="{F9DB8C84-9BD4-4530-A4EF-BD20C0084EB6}" type="presOf" srcId="{B3CF5C5A-5DB0-4FB4-90A3-00CF85483AE2}" destId="{2A22B84E-91A6-491B-AA27-FFAF916DB0C4}" srcOrd="0" destOrd="0" presId="urn:microsoft.com/office/officeart/2005/8/layout/hierarchy2"/>
    <dgm:cxn modelId="{2C76298C-CCC1-4E47-A485-03E37CA774E8}" srcId="{8DB94568-25B2-416F-91B2-189856E31036}" destId="{766C9067-5C80-403B-970F-2EB033742635}" srcOrd="1" destOrd="0" parTransId="{47CBE750-399E-45EC-BDC5-93F6F13B6553}" sibTransId="{840C5A94-382B-4ECD-B56F-BC5E336ECADF}"/>
    <dgm:cxn modelId="{EE15709B-4863-4CDB-8CEB-1D550AF66275}" type="presOf" srcId="{990ECA95-CA8A-4D44-A1FA-C62E90C3E81A}" destId="{B0A847AA-C394-44E2-80A2-F53CB05D2F4D}" srcOrd="0" destOrd="0" presId="urn:microsoft.com/office/officeart/2005/8/layout/hierarchy2"/>
    <dgm:cxn modelId="{6F27EC9D-575F-4764-BBDB-1716C274B971}" type="presOf" srcId="{41F37E87-2454-4E11-A81D-693CD6E752AE}" destId="{172F075F-377D-465B-887D-AD61E2CDDFB1}" srcOrd="0" destOrd="0" presId="urn:microsoft.com/office/officeart/2005/8/layout/hierarchy2"/>
    <dgm:cxn modelId="{C9C2109E-F238-452F-B841-BEF0254997C6}" srcId="{97AFA447-7BBD-40BC-8C23-1A0226FF6FC8}" destId="{CC9943F9-76E8-40BA-96A9-E5F3AE0A4C03}" srcOrd="0" destOrd="0" parTransId="{BE222264-61DC-4C3D-8D7D-5AA99A7CB076}" sibTransId="{181EA795-3F46-4C57-83AE-F49D07E64F15}"/>
    <dgm:cxn modelId="{37CA34AE-5632-4757-BE0A-D116BA45D926}" type="presOf" srcId="{CC9943F9-76E8-40BA-96A9-E5F3AE0A4C03}" destId="{8ADF6AB8-59D9-4F32-94FF-39E365BE7214}" srcOrd="0" destOrd="0" presId="urn:microsoft.com/office/officeart/2005/8/layout/hierarchy2"/>
    <dgm:cxn modelId="{C9C209BF-068D-4B4F-A528-E007BD127B2B}" type="presOf" srcId="{97AFA447-7BBD-40BC-8C23-1A0226FF6FC8}" destId="{8070F1C7-E938-404B-BE8B-66FDA956863C}" srcOrd="0" destOrd="0" presId="urn:microsoft.com/office/officeart/2005/8/layout/hierarchy2"/>
    <dgm:cxn modelId="{E3C4EAC7-889A-453D-8DA6-21789159F27C}" type="presOf" srcId="{E6C30684-6972-48E1-B684-5FF5AA89A5E2}" destId="{B553D6AB-F592-4A5E-9B8E-E12562C51EB9}" srcOrd="0" destOrd="0" presId="urn:microsoft.com/office/officeart/2005/8/layout/hierarchy2"/>
    <dgm:cxn modelId="{5072DFD8-6270-4CCE-BB46-539F46672DFD}" type="presOf" srcId="{E09199B5-1570-4A09-BA51-87A7221BD462}" destId="{084E0902-6ED6-4980-BAD3-AEB123DBC93B}" srcOrd="0" destOrd="0" presId="urn:microsoft.com/office/officeart/2005/8/layout/hierarchy2"/>
    <dgm:cxn modelId="{542AD9ED-3AA7-48E6-B9DA-65565A6EC067}" type="presOf" srcId="{D8944F59-E9C7-4308-9B31-998F2A964DE7}" destId="{0C4C6122-EAD4-4627-BB91-F0988AEC2B8A}" srcOrd="0" destOrd="0" presId="urn:microsoft.com/office/officeart/2005/8/layout/hierarchy2"/>
    <dgm:cxn modelId="{509D5BF2-A2BD-4187-9DE7-6A6433F33A72}" type="presOf" srcId="{8DB94568-25B2-416F-91B2-189856E31036}" destId="{75D3A6C4-E0F1-4320-8A3F-42E12CA80B04}" srcOrd="0" destOrd="0" presId="urn:microsoft.com/office/officeart/2005/8/layout/hierarchy2"/>
    <dgm:cxn modelId="{713F98FC-4608-44F0-A79A-9884A8BDB07C}" srcId="{990ECA95-CA8A-4D44-A1FA-C62E90C3E81A}" destId="{B3CF5C5A-5DB0-4FB4-90A3-00CF85483AE2}" srcOrd="0" destOrd="0" parTransId="{9CB0F2D9-04BC-45D5-A7F1-571385DA3F18}" sibTransId="{17100D61-A98B-41B9-A71E-FE20335723C5}"/>
    <dgm:cxn modelId="{2E774FFF-0E04-4AE5-A6F4-6DCCAEC08579}" srcId="{B3CF5C5A-5DB0-4FB4-90A3-00CF85483AE2}" destId="{97AFA447-7BBD-40BC-8C23-1A0226FF6FC8}" srcOrd="0" destOrd="0" parTransId="{E09199B5-1570-4A09-BA51-87A7221BD462}" sibTransId="{427280D5-999E-4A93-BA20-EB74354462F1}"/>
    <dgm:cxn modelId="{1C5DD2BA-3A75-4809-BC3A-E0006718C8F1}" type="presParOf" srcId="{B0A847AA-C394-44E2-80A2-F53CB05D2F4D}" destId="{2C3F1170-1B4C-4EB1-8DA3-6CF45EDE7D21}" srcOrd="0" destOrd="0" presId="urn:microsoft.com/office/officeart/2005/8/layout/hierarchy2"/>
    <dgm:cxn modelId="{C5FE55FB-BE92-4E17-B3CC-AB24B643280F}" type="presParOf" srcId="{2C3F1170-1B4C-4EB1-8DA3-6CF45EDE7D21}" destId="{2A22B84E-91A6-491B-AA27-FFAF916DB0C4}" srcOrd="0" destOrd="0" presId="urn:microsoft.com/office/officeart/2005/8/layout/hierarchy2"/>
    <dgm:cxn modelId="{BE2F2714-BA06-4300-AD8E-0C608CE0490D}" type="presParOf" srcId="{2C3F1170-1B4C-4EB1-8DA3-6CF45EDE7D21}" destId="{D560A360-E7F8-48B2-9B37-7A375101E239}" srcOrd="1" destOrd="0" presId="urn:microsoft.com/office/officeart/2005/8/layout/hierarchy2"/>
    <dgm:cxn modelId="{CFCEF473-0FFE-4A33-9855-151ABCE15F02}" type="presParOf" srcId="{D560A360-E7F8-48B2-9B37-7A375101E239}" destId="{084E0902-6ED6-4980-BAD3-AEB123DBC93B}" srcOrd="0" destOrd="0" presId="urn:microsoft.com/office/officeart/2005/8/layout/hierarchy2"/>
    <dgm:cxn modelId="{91B0B0A2-8CEA-4A65-9DFD-A27F71A0F236}" type="presParOf" srcId="{084E0902-6ED6-4980-BAD3-AEB123DBC93B}" destId="{C192E237-3573-4096-AF26-9D5D52C29E7C}" srcOrd="0" destOrd="0" presId="urn:microsoft.com/office/officeart/2005/8/layout/hierarchy2"/>
    <dgm:cxn modelId="{14032B8F-731D-4559-91AB-CCDB457A448B}" type="presParOf" srcId="{D560A360-E7F8-48B2-9B37-7A375101E239}" destId="{C707EE5C-7E02-4F47-9D6F-39D829723958}" srcOrd="1" destOrd="0" presId="urn:microsoft.com/office/officeart/2005/8/layout/hierarchy2"/>
    <dgm:cxn modelId="{50DB107B-A7B5-4A40-8050-D5D2EC8F5181}" type="presParOf" srcId="{C707EE5C-7E02-4F47-9D6F-39D829723958}" destId="{8070F1C7-E938-404B-BE8B-66FDA956863C}" srcOrd="0" destOrd="0" presId="urn:microsoft.com/office/officeart/2005/8/layout/hierarchy2"/>
    <dgm:cxn modelId="{0F82BDA8-C2B1-4F1A-8AA8-E662490D11A5}" type="presParOf" srcId="{C707EE5C-7E02-4F47-9D6F-39D829723958}" destId="{CBB21CFF-985A-4579-A8FF-D6F56FB7055A}" srcOrd="1" destOrd="0" presId="urn:microsoft.com/office/officeart/2005/8/layout/hierarchy2"/>
    <dgm:cxn modelId="{E486F641-494A-442B-B002-0A9EAEC5D5DF}" type="presParOf" srcId="{CBB21CFF-985A-4579-A8FF-D6F56FB7055A}" destId="{13163D18-B817-4015-9248-3518F03A0124}" srcOrd="0" destOrd="0" presId="urn:microsoft.com/office/officeart/2005/8/layout/hierarchy2"/>
    <dgm:cxn modelId="{AD04D4B3-DE60-4B23-B223-BEA42668AF5D}" type="presParOf" srcId="{13163D18-B817-4015-9248-3518F03A0124}" destId="{CBB793E8-D4F6-41C3-8E93-243A3B9CC2E7}" srcOrd="0" destOrd="0" presId="urn:microsoft.com/office/officeart/2005/8/layout/hierarchy2"/>
    <dgm:cxn modelId="{F341E54C-BC37-4AA3-8891-94E9A2FF7DD8}" type="presParOf" srcId="{CBB21CFF-985A-4579-A8FF-D6F56FB7055A}" destId="{C424D6F3-29BE-4995-A822-18DC24FE780F}" srcOrd="1" destOrd="0" presId="urn:microsoft.com/office/officeart/2005/8/layout/hierarchy2"/>
    <dgm:cxn modelId="{00415D27-E637-44BD-B113-51A9E19CC5B1}" type="presParOf" srcId="{C424D6F3-29BE-4995-A822-18DC24FE780F}" destId="{8ADF6AB8-59D9-4F32-94FF-39E365BE7214}" srcOrd="0" destOrd="0" presId="urn:microsoft.com/office/officeart/2005/8/layout/hierarchy2"/>
    <dgm:cxn modelId="{FEA8650E-FBC1-4204-B0E5-933AB4491883}" type="presParOf" srcId="{C424D6F3-29BE-4995-A822-18DC24FE780F}" destId="{E59865C4-09D7-4F6B-870E-3CADC3BA4AD9}" srcOrd="1" destOrd="0" presId="urn:microsoft.com/office/officeart/2005/8/layout/hierarchy2"/>
    <dgm:cxn modelId="{F480DA8E-4752-403A-84EF-E8F034E3209B}" type="presParOf" srcId="{CBB21CFF-985A-4579-A8FF-D6F56FB7055A}" destId="{25BF540B-A591-4AE3-BCE3-E12304D0FE0C}" srcOrd="2" destOrd="0" presId="urn:microsoft.com/office/officeart/2005/8/layout/hierarchy2"/>
    <dgm:cxn modelId="{BDE9B0EC-8207-40C0-9E37-21848F121649}" type="presParOf" srcId="{25BF540B-A591-4AE3-BCE3-E12304D0FE0C}" destId="{F735718E-91E1-4596-9CA9-384456991626}" srcOrd="0" destOrd="0" presId="urn:microsoft.com/office/officeart/2005/8/layout/hierarchy2"/>
    <dgm:cxn modelId="{1B016222-D1A4-48AA-AFA1-6C8A2D4BE1BA}" type="presParOf" srcId="{CBB21CFF-985A-4579-A8FF-D6F56FB7055A}" destId="{7F358232-763A-494A-B06E-FA2F595E4B7A}" srcOrd="3" destOrd="0" presId="urn:microsoft.com/office/officeart/2005/8/layout/hierarchy2"/>
    <dgm:cxn modelId="{4288977E-867A-4931-8436-33010957662A}" type="presParOf" srcId="{7F358232-763A-494A-B06E-FA2F595E4B7A}" destId="{B553D6AB-F592-4A5E-9B8E-E12562C51EB9}" srcOrd="0" destOrd="0" presId="urn:microsoft.com/office/officeart/2005/8/layout/hierarchy2"/>
    <dgm:cxn modelId="{2BC833F5-72F7-4573-B8A9-CA5435BD6D99}" type="presParOf" srcId="{7F358232-763A-494A-B06E-FA2F595E4B7A}" destId="{152C7643-5202-4116-845E-81540254D60B}" srcOrd="1" destOrd="0" presId="urn:microsoft.com/office/officeart/2005/8/layout/hierarchy2"/>
    <dgm:cxn modelId="{84564000-4F29-48CA-902C-4594212EF9A1}" type="presParOf" srcId="{D560A360-E7F8-48B2-9B37-7A375101E239}" destId="{0C4C6122-EAD4-4627-BB91-F0988AEC2B8A}" srcOrd="2" destOrd="0" presId="urn:microsoft.com/office/officeart/2005/8/layout/hierarchy2"/>
    <dgm:cxn modelId="{0C9DAC53-B97F-4C79-9712-2B695E67AD71}" type="presParOf" srcId="{0C4C6122-EAD4-4627-BB91-F0988AEC2B8A}" destId="{7568B702-3585-4822-849B-BA62DAF83B2E}" srcOrd="0" destOrd="0" presId="urn:microsoft.com/office/officeart/2005/8/layout/hierarchy2"/>
    <dgm:cxn modelId="{A89820FE-87C0-4135-84F2-C6F3030C9EA2}" type="presParOf" srcId="{D560A360-E7F8-48B2-9B37-7A375101E239}" destId="{9C4E2327-8F25-4AF7-A0D9-90E9D5E98723}" srcOrd="3" destOrd="0" presId="urn:microsoft.com/office/officeart/2005/8/layout/hierarchy2"/>
    <dgm:cxn modelId="{CDCB44BB-CBDF-4D99-8537-9E19DB484FF9}" type="presParOf" srcId="{9C4E2327-8F25-4AF7-A0D9-90E9D5E98723}" destId="{75D3A6C4-E0F1-4320-8A3F-42E12CA80B04}" srcOrd="0" destOrd="0" presId="urn:microsoft.com/office/officeart/2005/8/layout/hierarchy2"/>
    <dgm:cxn modelId="{A773AAA7-A91E-4D84-9B2B-C4278FAC27D4}" type="presParOf" srcId="{9C4E2327-8F25-4AF7-A0D9-90E9D5E98723}" destId="{F240325F-5535-4107-ADB9-C3E9BB0FEC8F}" srcOrd="1" destOrd="0" presId="urn:microsoft.com/office/officeart/2005/8/layout/hierarchy2"/>
    <dgm:cxn modelId="{4CCC7113-8A26-4E55-A1CF-A47432C33BA1}" type="presParOf" srcId="{F240325F-5535-4107-ADB9-C3E9BB0FEC8F}" destId="{172F075F-377D-465B-887D-AD61E2CDDFB1}" srcOrd="0" destOrd="0" presId="urn:microsoft.com/office/officeart/2005/8/layout/hierarchy2"/>
    <dgm:cxn modelId="{83C8911A-2807-48BD-9D5B-A4E8794D5E78}" type="presParOf" srcId="{172F075F-377D-465B-887D-AD61E2CDDFB1}" destId="{EE88530B-7685-4BDA-B7ED-3032724A2AF0}" srcOrd="0" destOrd="0" presId="urn:microsoft.com/office/officeart/2005/8/layout/hierarchy2"/>
    <dgm:cxn modelId="{72E5A49C-C038-428A-A3DF-D7AE84EED037}" type="presParOf" srcId="{F240325F-5535-4107-ADB9-C3E9BB0FEC8F}" destId="{5167749C-76C5-4D6B-A6E7-2F85C9C87B7D}" srcOrd="1" destOrd="0" presId="urn:microsoft.com/office/officeart/2005/8/layout/hierarchy2"/>
    <dgm:cxn modelId="{09D49D30-7A65-4A32-BC74-54C2AFD4B7A4}" type="presParOf" srcId="{5167749C-76C5-4D6B-A6E7-2F85C9C87B7D}" destId="{8DBF5493-90E5-4C93-8293-A1B7E924B021}" srcOrd="0" destOrd="0" presId="urn:microsoft.com/office/officeart/2005/8/layout/hierarchy2"/>
    <dgm:cxn modelId="{82ED62B1-8A99-431D-927B-C0661081091E}" type="presParOf" srcId="{5167749C-76C5-4D6B-A6E7-2F85C9C87B7D}" destId="{BB6ADE90-FE8F-42E7-9DE3-053910229B58}" srcOrd="1" destOrd="0" presId="urn:microsoft.com/office/officeart/2005/8/layout/hierarchy2"/>
    <dgm:cxn modelId="{E7A869DD-ABA3-43DD-A7BA-B1DE45E76D9C}" type="presParOf" srcId="{F240325F-5535-4107-ADB9-C3E9BB0FEC8F}" destId="{164F53AA-807B-44A3-AEE6-2EE69307B9E6}" srcOrd="2" destOrd="0" presId="urn:microsoft.com/office/officeart/2005/8/layout/hierarchy2"/>
    <dgm:cxn modelId="{7AA6124D-199F-441A-B223-19967E620FCB}" type="presParOf" srcId="{164F53AA-807B-44A3-AEE6-2EE69307B9E6}" destId="{69AD0019-20FA-4686-9EDD-6E21CF8DF1BF}" srcOrd="0" destOrd="0" presId="urn:microsoft.com/office/officeart/2005/8/layout/hierarchy2"/>
    <dgm:cxn modelId="{5C914817-24DD-4D13-AA47-0785806E2EF1}" type="presParOf" srcId="{F240325F-5535-4107-ADB9-C3E9BB0FEC8F}" destId="{6D42E0FB-8B20-4962-B1EB-9A8CEA9BC6CD}" srcOrd="3" destOrd="0" presId="urn:microsoft.com/office/officeart/2005/8/layout/hierarchy2"/>
    <dgm:cxn modelId="{DE71E6F4-16C9-44CB-8010-08820711E21F}" type="presParOf" srcId="{6D42E0FB-8B20-4962-B1EB-9A8CEA9BC6CD}" destId="{C2356647-7DAF-4617-8B56-A2B14DD6BB8B}" srcOrd="0" destOrd="0" presId="urn:microsoft.com/office/officeart/2005/8/layout/hierarchy2"/>
    <dgm:cxn modelId="{8D73646F-EEEC-4004-9D9E-9CF5FF337C2C}" type="presParOf" srcId="{6D42E0FB-8B20-4962-B1EB-9A8CEA9BC6CD}" destId="{6F0352F3-3E1A-48EB-9472-D60E2D7FD89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40BE0B-BD70-4B98-9815-7E7EEBC0CF6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zh-CN" altLang="en-US"/>
        </a:p>
      </dgm:t>
    </dgm:pt>
    <dgm:pt modelId="{9EA72A66-B277-49E2-BD45-A15CB929BF04}">
      <dgm:prSet phldrT="[文本]" custT="1"/>
      <dgm:spPr>
        <a:blipFill rotWithShape="0">
          <a:blip xmlns:r="http://schemas.openxmlformats.org/officeDocument/2006/relationships" r:embed="rId1"/>
          <a:tile tx="0" ty="0" sx="100000" sy="100000" flip="none" algn="tl"/>
        </a:blipFill>
      </dgm:spPr>
      <dgm:t>
        <a:bodyPr/>
        <a:lstStyle/>
        <a:p>
          <a:r>
            <a:rPr lang="zh-CN" altLang="en-US" sz="2400" dirty="0">
              <a:solidFill>
                <a:schemeClr val="tx1"/>
              </a:solidFill>
            </a:rPr>
            <a:t>软件测试：寻找缺陷的策略，关注工作产品</a:t>
          </a:r>
        </a:p>
      </dgm:t>
    </dgm:pt>
    <dgm:pt modelId="{5A69130C-E480-48B1-BE48-E2936DF29E72}" type="parTrans" cxnId="{4D10F7AC-659A-403C-9A43-647189320059}">
      <dgm:prSet/>
      <dgm:spPr/>
      <dgm:t>
        <a:bodyPr/>
        <a:lstStyle/>
        <a:p>
          <a:endParaRPr lang="zh-CN" altLang="en-US"/>
        </a:p>
      </dgm:t>
    </dgm:pt>
    <dgm:pt modelId="{F1446007-3E61-4EAC-BF6A-33901C66BA07}" type="sibTrans" cxnId="{4D10F7AC-659A-403C-9A43-647189320059}">
      <dgm:prSet/>
      <dgm:spPr/>
      <dgm:t>
        <a:bodyPr/>
        <a:lstStyle/>
        <a:p>
          <a:endParaRPr lang="zh-CN" altLang="en-US"/>
        </a:p>
      </dgm:t>
    </dgm:pt>
    <dgm:pt modelId="{3A1D7725-DFC7-4D43-AD1A-D3577D028269}">
      <dgm:prSet phldrT="[文本]" custT="1"/>
      <dgm:spPr>
        <a:blipFill rotWithShape="0">
          <a:blip xmlns:r="http://schemas.openxmlformats.org/officeDocument/2006/relationships" r:embed="rId1"/>
          <a:tile tx="0" ty="0" sx="100000" sy="100000" flip="none" algn="tl"/>
        </a:blipFill>
      </dgm:spPr>
      <dgm:t>
        <a:bodyPr/>
        <a:lstStyle/>
        <a:p>
          <a:r>
            <a:rPr lang="zh-CN" altLang="en-US" sz="2400" dirty="0">
              <a:solidFill>
                <a:schemeClr val="tx1"/>
              </a:solidFill>
            </a:rPr>
            <a:t>质量保证：预防缺陷的策略，关注过程的管理和控制</a:t>
          </a:r>
        </a:p>
      </dgm:t>
    </dgm:pt>
    <dgm:pt modelId="{74AE7863-1286-4B61-A98C-B085D2AC4FFC}" type="parTrans" cxnId="{20901861-384E-4A05-A886-76263B7298BD}">
      <dgm:prSet/>
      <dgm:spPr/>
      <dgm:t>
        <a:bodyPr/>
        <a:lstStyle/>
        <a:p>
          <a:endParaRPr lang="zh-CN" altLang="en-US"/>
        </a:p>
      </dgm:t>
    </dgm:pt>
    <dgm:pt modelId="{16103766-BC7C-4483-9CB8-E77EF560BC4D}" type="sibTrans" cxnId="{20901861-384E-4A05-A886-76263B7298BD}">
      <dgm:prSet/>
      <dgm:spPr/>
      <dgm:t>
        <a:bodyPr/>
        <a:lstStyle/>
        <a:p>
          <a:endParaRPr lang="zh-CN" altLang="en-US"/>
        </a:p>
      </dgm:t>
    </dgm:pt>
    <dgm:pt modelId="{10E00E24-CED7-40C2-BDBC-768B8C464FBF}" type="pres">
      <dgm:prSet presAssocID="{1340BE0B-BD70-4B98-9815-7E7EEBC0CF6D}" presName="diagram" presStyleCnt="0">
        <dgm:presLayoutVars>
          <dgm:dir/>
          <dgm:resizeHandles val="exact"/>
        </dgm:presLayoutVars>
      </dgm:prSet>
      <dgm:spPr/>
    </dgm:pt>
    <dgm:pt modelId="{1B5CCA64-EB99-43CB-87D3-76ACEBA2CDAE}" type="pres">
      <dgm:prSet presAssocID="{9EA72A66-B277-49E2-BD45-A15CB929BF04}" presName="arrow" presStyleLbl="node1" presStyleIdx="0" presStyleCnt="2">
        <dgm:presLayoutVars>
          <dgm:bulletEnabled val="1"/>
        </dgm:presLayoutVars>
      </dgm:prSet>
      <dgm:spPr/>
    </dgm:pt>
    <dgm:pt modelId="{E7467222-7F4A-46DD-AE6D-72C9B5F80F07}" type="pres">
      <dgm:prSet presAssocID="{3A1D7725-DFC7-4D43-AD1A-D3577D028269}" presName="arrow" presStyleLbl="node1" presStyleIdx="1" presStyleCnt="2">
        <dgm:presLayoutVars>
          <dgm:bulletEnabled val="1"/>
        </dgm:presLayoutVars>
      </dgm:prSet>
      <dgm:spPr/>
    </dgm:pt>
  </dgm:ptLst>
  <dgm:cxnLst>
    <dgm:cxn modelId="{49F9F42A-2B56-4479-9587-1F2B140954FC}" type="presOf" srcId="{3A1D7725-DFC7-4D43-AD1A-D3577D028269}" destId="{E7467222-7F4A-46DD-AE6D-72C9B5F80F07}" srcOrd="0" destOrd="0" presId="urn:microsoft.com/office/officeart/2005/8/layout/arrow5"/>
    <dgm:cxn modelId="{D14B662C-8DB5-4FA3-A0AD-6F2561DFC4F5}" type="presOf" srcId="{9EA72A66-B277-49E2-BD45-A15CB929BF04}" destId="{1B5CCA64-EB99-43CB-87D3-76ACEBA2CDAE}" srcOrd="0" destOrd="0" presId="urn:microsoft.com/office/officeart/2005/8/layout/arrow5"/>
    <dgm:cxn modelId="{20901861-384E-4A05-A886-76263B7298BD}" srcId="{1340BE0B-BD70-4B98-9815-7E7EEBC0CF6D}" destId="{3A1D7725-DFC7-4D43-AD1A-D3577D028269}" srcOrd="1" destOrd="0" parTransId="{74AE7863-1286-4B61-A98C-B085D2AC4FFC}" sibTransId="{16103766-BC7C-4483-9CB8-E77EF560BC4D}"/>
    <dgm:cxn modelId="{3AF9B5A9-7BC3-47BB-B7CF-B21008807958}" type="presOf" srcId="{1340BE0B-BD70-4B98-9815-7E7EEBC0CF6D}" destId="{10E00E24-CED7-40C2-BDBC-768B8C464FBF}" srcOrd="0" destOrd="0" presId="urn:microsoft.com/office/officeart/2005/8/layout/arrow5"/>
    <dgm:cxn modelId="{4D10F7AC-659A-403C-9A43-647189320059}" srcId="{1340BE0B-BD70-4B98-9815-7E7EEBC0CF6D}" destId="{9EA72A66-B277-49E2-BD45-A15CB929BF04}" srcOrd="0" destOrd="0" parTransId="{5A69130C-E480-48B1-BE48-E2936DF29E72}" sibTransId="{F1446007-3E61-4EAC-BF6A-33901C66BA07}"/>
    <dgm:cxn modelId="{B2927818-2ED8-4722-A20B-FABBD048AE0D}" type="presParOf" srcId="{10E00E24-CED7-40C2-BDBC-768B8C464FBF}" destId="{1B5CCA64-EB99-43CB-87D3-76ACEBA2CDAE}" srcOrd="0" destOrd="0" presId="urn:microsoft.com/office/officeart/2005/8/layout/arrow5"/>
    <dgm:cxn modelId="{AC1AA92C-F98E-40DD-8CA6-C7B07F6A6214}" type="presParOf" srcId="{10E00E24-CED7-40C2-BDBC-768B8C464FBF}" destId="{E7467222-7F4A-46DD-AE6D-72C9B5F80F07}"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2B84E-91A6-491B-AA27-FFAF916DB0C4}">
      <dsp:nvSpPr>
        <dsp:cNvPr id="0" name=""/>
        <dsp:cNvSpPr/>
      </dsp:nvSpPr>
      <dsp:spPr>
        <a:xfrm>
          <a:off x="1587" y="1631156"/>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软件测试</a:t>
          </a:r>
        </a:p>
      </dsp:txBody>
      <dsp:txXfrm>
        <a:off x="25068" y="1654637"/>
        <a:ext cx="1556412" cy="754725"/>
      </dsp:txXfrm>
    </dsp:sp>
    <dsp:sp modelId="{084E0902-6ED6-4980-BAD3-AEB123DBC93B}">
      <dsp:nvSpPr>
        <dsp:cNvPr id="0" name=""/>
        <dsp:cNvSpPr/>
      </dsp:nvSpPr>
      <dsp:spPr>
        <a:xfrm rot="18289469">
          <a:off x="1364098" y="1553275"/>
          <a:ext cx="1123078" cy="35507"/>
        </a:xfrm>
        <a:custGeom>
          <a:avLst/>
          <a:gdLst/>
          <a:ahLst/>
          <a:cxnLst/>
          <a:rect l="0" t="0" r="0" b="0"/>
          <a:pathLst>
            <a:path>
              <a:moveTo>
                <a:pt x="0" y="17753"/>
              </a:moveTo>
              <a:lnTo>
                <a:pt x="1123078"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97560" y="1542952"/>
        <a:ext cx="56153" cy="56153"/>
      </dsp:txXfrm>
    </dsp:sp>
    <dsp:sp modelId="{8070F1C7-E938-404B-BE8B-66FDA956863C}">
      <dsp:nvSpPr>
        <dsp:cNvPr id="0" name=""/>
        <dsp:cNvSpPr/>
      </dsp:nvSpPr>
      <dsp:spPr>
        <a:xfrm>
          <a:off x="2246312" y="709215"/>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静态测试</a:t>
          </a:r>
        </a:p>
      </dsp:txBody>
      <dsp:txXfrm>
        <a:off x="2269793" y="732696"/>
        <a:ext cx="1556412" cy="754725"/>
      </dsp:txXfrm>
    </dsp:sp>
    <dsp:sp modelId="{13163D18-B817-4015-9248-3518F03A0124}">
      <dsp:nvSpPr>
        <dsp:cNvPr id="0" name=""/>
        <dsp:cNvSpPr/>
      </dsp:nvSpPr>
      <dsp:spPr>
        <a:xfrm rot="19457599">
          <a:off x="3775450" y="861820"/>
          <a:ext cx="789824" cy="35507"/>
        </a:xfrm>
        <a:custGeom>
          <a:avLst/>
          <a:gdLst/>
          <a:ahLst/>
          <a:cxnLst/>
          <a:rect l="0" t="0" r="0" b="0"/>
          <a:pathLst>
            <a:path>
              <a:moveTo>
                <a:pt x="0" y="17753"/>
              </a:moveTo>
              <a:lnTo>
                <a:pt x="78982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0616" y="859828"/>
        <a:ext cx="39491" cy="39491"/>
      </dsp:txXfrm>
    </dsp:sp>
    <dsp:sp modelId="{8ADF6AB8-59D9-4F32-94FF-39E365BE7214}">
      <dsp:nvSpPr>
        <dsp:cNvPr id="0" name=""/>
        <dsp:cNvSpPr/>
      </dsp:nvSpPr>
      <dsp:spPr>
        <a:xfrm>
          <a:off x="4491037" y="248245"/>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人工检查</a:t>
          </a:r>
        </a:p>
      </dsp:txBody>
      <dsp:txXfrm>
        <a:off x="4514518" y="271726"/>
        <a:ext cx="1556412" cy="754725"/>
      </dsp:txXfrm>
    </dsp:sp>
    <dsp:sp modelId="{25BF540B-A591-4AE3-BCE3-E12304D0FE0C}">
      <dsp:nvSpPr>
        <dsp:cNvPr id="0" name=""/>
        <dsp:cNvSpPr/>
      </dsp:nvSpPr>
      <dsp:spPr>
        <a:xfrm rot="2142401">
          <a:off x="3775450" y="1322790"/>
          <a:ext cx="789824" cy="35507"/>
        </a:xfrm>
        <a:custGeom>
          <a:avLst/>
          <a:gdLst/>
          <a:ahLst/>
          <a:cxnLst/>
          <a:rect l="0" t="0" r="0" b="0"/>
          <a:pathLst>
            <a:path>
              <a:moveTo>
                <a:pt x="0" y="17753"/>
              </a:moveTo>
              <a:lnTo>
                <a:pt x="78982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0616" y="1320798"/>
        <a:ext cx="39491" cy="39491"/>
      </dsp:txXfrm>
    </dsp:sp>
    <dsp:sp modelId="{B553D6AB-F592-4A5E-9B8E-E12562C51EB9}">
      <dsp:nvSpPr>
        <dsp:cNvPr id="0" name=""/>
        <dsp:cNvSpPr/>
      </dsp:nvSpPr>
      <dsp:spPr>
        <a:xfrm>
          <a:off x="4491037" y="1170185"/>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静态分析</a:t>
          </a:r>
        </a:p>
      </dsp:txBody>
      <dsp:txXfrm>
        <a:off x="4514518" y="1193666"/>
        <a:ext cx="1556412" cy="754725"/>
      </dsp:txXfrm>
    </dsp:sp>
    <dsp:sp modelId="{0C4C6122-EAD4-4627-BB91-F0988AEC2B8A}">
      <dsp:nvSpPr>
        <dsp:cNvPr id="0" name=""/>
        <dsp:cNvSpPr/>
      </dsp:nvSpPr>
      <dsp:spPr>
        <a:xfrm rot="3310531">
          <a:off x="1364098" y="2475216"/>
          <a:ext cx="1123078" cy="35507"/>
        </a:xfrm>
        <a:custGeom>
          <a:avLst/>
          <a:gdLst/>
          <a:ahLst/>
          <a:cxnLst/>
          <a:rect l="0" t="0" r="0" b="0"/>
          <a:pathLst>
            <a:path>
              <a:moveTo>
                <a:pt x="0" y="17753"/>
              </a:moveTo>
              <a:lnTo>
                <a:pt x="1123078"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97560" y="2464893"/>
        <a:ext cx="56153" cy="56153"/>
      </dsp:txXfrm>
    </dsp:sp>
    <dsp:sp modelId="{75D3A6C4-E0F1-4320-8A3F-42E12CA80B04}">
      <dsp:nvSpPr>
        <dsp:cNvPr id="0" name=""/>
        <dsp:cNvSpPr/>
      </dsp:nvSpPr>
      <dsp:spPr>
        <a:xfrm>
          <a:off x="2246312" y="2553096"/>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动态测试</a:t>
          </a:r>
        </a:p>
      </dsp:txBody>
      <dsp:txXfrm>
        <a:off x="2269793" y="2576577"/>
        <a:ext cx="1556412" cy="754725"/>
      </dsp:txXfrm>
    </dsp:sp>
    <dsp:sp modelId="{172F075F-377D-465B-887D-AD61E2CDDFB1}">
      <dsp:nvSpPr>
        <dsp:cNvPr id="0" name=""/>
        <dsp:cNvSpPr/>
      </dsp:nvSpPr>
      <dsp:spPr>
        <a:xfrm rot="19457599">
          <a:off x="3775450" y="2705701"/>
          <a:ext cx="789824" cy="35507"/>
        </a:xfrm>
        <a:custGeom>
          <a:avLst/>
          <a:gdLst/>
          <a:ahLst/>
          <a:cxnLst/>
          <a:rect l="0" t="0" r="0" b="0"/>
          <a:pathLst>
            <a:path>
              <a:moveTo>
                <a:pt x="0" y="17753"/>
              </a:moveTo>
              <a:lnTo>
                <a:pt x="78982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0616" y="2703709"/>
        <a:ext cx="39491" cy="39491"/>
      </dsp:txXfrm>
    </dsp:sp>
    <dsp:sp modelId="{8DBF5493-90E5-4C93-8293-A1B7E924B021}">
      <dsp:nvSpPr>
        <dsp:cNvPr id="0" name=""/>
        <dsp:cNvSpPr/>
      </dsp:nvSpPr>
      <dsp:spPr>
        <a:xfrm>
          <a:off x="4491037" y="2092126"/>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黑盒测试</a:t>
          </a:r>
          <a:endParaRPr lang="en-US" altLang="zh-CN" sz="2900" kern="1200" dirty="0"/>
        </a:p>
      </dsp:txBody>
      <dsp:txXfrm>
        <a:off x="4514518" y="2115607"/>
        <a:ext cx="1556412" cy="754725"/>
      </dsp:txXfrm>
    </dsp:sp>
    <dsp:sp modelId="{164F53AA-807B-44A3-AEE6-2EE69307B9E6}">
      <dsp:nvSpPr>
        <dsp:cNvPr id="0" name=""/>
        <dsp:cNvSpPr/>
      </dsp:nvSpPr>
      <dsp:spPr>
        <a:xfrm rot="2142401">
          <a:off x="3775450" y="3166671"/>
          <a:ext cx="789824" cy="35507"/>
        </a:xfrm>
        <a:custGeom>
          <a:avLst/>
          <a:gdLst/>
          <a:ahLst/>
          <a:cxnLst/>
          <a:rect l="0" t="0" r="0" b="0"/>
          <a:pathLst>
            <a:path>
              <a:moveTo>
                <a:pt x="0" y="17753"/>
              </a:moveTo>
              <a:lnTo>
                <a:pt x="78982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0616" y="3164680"/>
        <a:ext cx="39491" cy="39491"/>
      </dsp:txXfrm>
    </dsp:sp>
    <dsp:sp modelId="{C2356647-7DAF-4617-8B56-A2B14DD6BB8B}">
      <dsp:nvSpPr>
        <dsp:cNvPr id="0" name=""/>
        <dsp:cNvSpPr/>
      </dsp:nvSpPr>
      <dsp:spPr>
        <a:xfrm>
          <a:off x="4491037" y="3014067"/>
          <a:ext cx="1603374" cy="8016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白盒测试</a:t>
          </a:r>
          <a:endParaRPr lang="en-US" altLang="zh-CN" sz="2900" kern="1200" dirty="0"/>
        </a:p>
      </dsp:txBody>
      <dsp:txXfrm>
        <a:off x="4514518" y="3037548"/>
        <a:ext cx="1556412" cy="754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CCA64-EB99-43CB-87D3-76ACEBA2CDAE}">
      <dsp:nvSpPr>
        <dsp:cNvPr id="0" name=""/>
        <dsp:cNvSpPr/>
      </dsp:nvSpPr>
      <dsp:spPr>
        <a:xfrm rot="16200000">
          <a:off x="1322" y="558601"/>
          <a:ext cx="2946796" cy="2946796"/>
        </a:xfrm>
        <a:prstGeom prst="downArrow">
          <a:avLst>
            <a:gd name="adj1" fmla="val 50000"/>
            <a:gd name="adj2" fmla="val 35000"/>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软件测试：寻找缺陷的策略，关注工作产品</a:t>
          </a:r>
        </a:p>
      </dsp:txBody>
      <dsp:txXfrm rot="5400000">
        <a:off x="1323" y="1295299"/>
        <a:ext cx="2431107" cy="1473398"/>
      </dsp:txXfrm>
    </dsp:sp>
    <dsp:sp modelId="{E7467222-7F4A-46DD-AE6D-72C9B5F80F07}">
      <dsp:nvSpPr>
        <dsp:cNvPr id="0" name=""/>
        <dsp:cNvSpPr/>
      </dsp:nvSpPr>
      <dsp:spPr>
        <a:xfrm rot="5400000">
          <a:off x="3147880" y="558601"/>
          <a:ext cx="2946796" cy="2946796"/>
        </a:xfrm>
        <a:prstGeom prst="downArrow">
          <a:avLst>
            <a:gd name="adj1" fmla="val 50000"/>
            <a:gd name="adj2" fmla="val 35000"/>
          </a:avLst>
        </a:prstGeom>
        <a:blipFill rotWithShape="0">
          <a:blip xmlns:r="http://schemas.openxmlformats.org/officeDocument/2006/relationships" r:embed="rId1"/>
          <a:tile tx="0" ty="0" sx="100000" sy="100000" flip="none" algn="tl"/>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rPr>
            <a:t>质量保证：预防缺陷的策略，关注过程的管理和控制</a:t>
          </a:r>
        </a:p>
      </dsp:txBody>
      <dsp:txXfrm rot="-5400000">
        <a:off x="3663570" y="1295300"/>
        <a:ext cx="2431107" cy="14733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49B28-DCD7-4E3E-921D-34C6AB3CC81D}" type="datetimeFigureOut">
              <a:rPr lang="zh-CN" altLang="en-US" smtClean="0"/>
              <a:t>2020/10/27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66B33-DC51-40F8-8200-F7E7D0A81CE9}" type="slidenum">
              <a:rPr lang="zh-CN" altLang="en-US" smtClean="0"/>
              <a:t>‹#›</a:t>
            </a:fld>
            <a:endParaRPr lang="zh-CN" altLang="en-US"/>
          </a:p>
        </p:txBody>
      </p:sp>
    </p:spTree>
    <p:extLst>
      <p:ext uri="{BB962C8B-B14F-4D97-AF65-F5344CB8AC3E}">
        <p14:creationId xmlns:p14="http://schemas.microsoft.com/office/powerpoint/2010/main" val="330813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077398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8301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13736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74544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23002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1604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5156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29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47074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Arial" pitchFamily="34" charset="0"/>
              <a:buChar char="•"/>
            </a:pPr>
            <a:r>
              <a:rPr lang="en-US" altLang="zh-CN" sz="1200" dirty="0"/>
              <a:t>20</a:t>
            </a:r>
            <a:r>
              <a:rPr lang="zh-CN" altLang="en-US" sz="1200" dirty="0"/>
              <a:t>世纪</a:t>
            </a:r>
            <a:r>
              <a:rPr lang="en-US" altLang="zh-CN" sz="1200" dirty="0"/>
              <a:t>60</a:t>
            </a:r>
            <a:r>
              <a:rPr lang="zh-CN" altLang="en-US" sz="1200" dirty="0"/>
              <a:t>年代（软件工程建立以前），为表明程序正确而进行测试</a:t>
            </a:r>
            <a:endParaRPr lang="en-US" altLang="zh-CN" sz="1200" dirty="0"/>
          </a:p>
          <a:p>
            <a:pPr eaLnBrk="1" hangingPunct="1">
              <a:buFont typeface="Arial" pitchFamily="34" charset="0"/>
              <a:buChar char="•"/>
            </a:pPr>
            <a:r>
              <a:rPr lang="en-US" altLang="zh-CN" sz="1200" dirty="0"/>
              <a:t>1972</a:t>
            </a:r>
            <a:r>
              <a:rPr lang="zh-CN" altLang="en-US" sz="1200" dirty="0"/>
              <a:t>年，</a:t>
            </a:r>
            <a:r>
              <a:rPr lang="en-US" altLang="zh-CN" sz="1200" dirty="0"/>
              <a:t>Bill </a:t>
            </a:r>
            <a:r>
              <a:rPr lang="en-US" altLang="zh-CN" sz="1200" dirty="0" err="1"/>
              <a:t>Hetzel</a:t>
            </a:r>
            <a:r>
              <a:rPr lang="en-US" altLang="zh-CN" sz="1200" dirty="0"/>
              <a:t> </a:t>
            </a:r>
            <a:r>
              <a:rPr lang="zh-CN" altLang="en-US" sz="1200" dirty="0"/>
              <a:t>在</a:t>
            </a:r>
            <a:r>
              <a:rPr lang="en-US" altLang="zh-CN" sz="1200" dirty="0"/>
              <a:t>North Carolina </a:t>
            </a:r>
            <a:r>
              <a:rPr lang="zh-CN" altLang="en-US" sz="1200" dirty="0"/>
              <a:t>大学举行第一次以软件测试为主题的正式会议</a:t>
            </a:r>
            <a:endParaRPr lang="en-US" altLang="zh-CN" sz="1200" dirty="0"/>
          </a:p>
          <a:p>
            <a:pPr eaLnBrk="1" hangingPunct="1">
              <a:buFont typeface="Arial" pitchFamily="34" charset="0"/>
              <a:buChar char="•"/>
            </a:pPr>
            <a:r>
              <a:rPr lang="en-US" altLang="zh-CN" sz="1200" dirty="0"/>
              <a:t>1979</a:t>
            </a:r>
            <a:r>
              <a:rPr lang="zh-CN" altLang="en-US" sz="1200" dirty="0"/>
              <a:t>年，</a:t>
            </a:r>
            <a:r>
              <a:rPr lang="en-US" altLang="zh-CN" sz="1200" dirty="0" err="1"/>
              <a:t>Glenford</a:t>
            </a:r>
            <a:r>
              <a:rPr lang="en-US" altLang="zh-CN" sz="1200" dirty="0"/>
              <a:t> </a:t>
            </a:r>
            <a:r>
              <a:rPr lang="en-US" altLang="zh-CN" sz="1200" dirty="0" err="1"/>
              <a:t>Myers《The</a:t>
            </a:r>
            <a:r>
              <a:rPr lang="en-US" altLang="zh-CN" sz="1200" dirty="0"/>
              <a:t> Art of Software Testing》</a:t>
            </a:r>
            <a:r>
              <a:rPr lang="zh-CN" altLang="en-US" sz="1200" dirty="0"/>
              <a:t>提出软件测试的目的是证伪，软件测试是为发现错误而执行一个程序或者系统的过程</a:t>
            </a:r>
            <a:endParaRPr lang="en-US" altLang="zh-CN" sz="1200" dirty="0"/>
          </a:p>
          <a:p>
            <a:pPr eaLnBrk="1" hangingPunct="1">
              <a:buFont typeface="Arial" pitchFamily="34" charset="0"/>
              <a:buChar char="•"/>
            </a:pPr>
            <a:r>
              <a:rPr lang="en-US" altLang="zh-CN" sz="1200" dirty="0"/>
              <a:t>20</a:t>
            </a:r>
            <a:r>
              <a:rPr lang="zh-CN" altLang="en-US" sz="1200" dirty="0"/>
              <a:t>世纪</a:t>
            </a:r>
            <a:r>
              <a:rPr lang="en-US" altLang="zh-CN" sz="1200" dirty="0"/>
              <a:t>80</a:t>
            </a:r>
            <a:r>
              <a:rPr lang="zh-CN" altLang="en-US" sz="1200" dirty="0"/>
              <a:t>年代早期，开始吹响“质量”的号角，软件测试的定义发生的改变，开始引入“质量评价”的内容</a:t>
            </a:r>
            <a:endParaRPr lang="en-US" altLang="zh-CN" sz="1200" dirty="0"/>
          </a:p>
          <a:p>
            <a:pPr eaLnBrk="1" hangingPunct="1">
              <a:buFont typeface="Arial" pitchFamily="34" charset="0"/>
              <a:buChar char="•"/>
            </a:pPr>
            <a:r>
              <a:rPr lang="en-US" altLang="zh-CN" sz="1200" dirty="0"/>
              <a:t>1983</a:t>
            </a:r>
            <a:r>
              <a:rPr lang="zh-CN" altLang="en-US" sz="1200" dirty="0"/>
              <a:t>年，</a:t>
            </a:r>
            <a:r>
              <a:rPr lang="en-US" altLang="zh-CN" sz="1200" dirty="0"/>
              <a:t>Bill </a:t>
            </a:r>
            <a:r>
              <a:rPr lang="en-US" altLang="zh-CN" sz="1200" dirty="0" err="1"/>
              <a:t>Hetzel</a:t>
            </a:r>
            <a:r>
              <a:rPr lang="zh-CN" altLang="en-US" sz="1200" dirty="0"/>
              <a:t>在</a:t>
            </a:r>
            <a:r>
              <a:rPr lang="en-US" altLang="zh-CN" sz="1200" dirty="0"/>
              <a:t>《</a:t>
            </a:r>
            <a:r>
              <a:rPr lang="zh-CN" altLang="en-US" sz="1200" dirty="0"/>
              <a:t>软件测试完全指南</a:t>
            </a:r>
            <a:r>
              <a:rPr lang="en-US" altLang="zh-CN" sz="1200" dirty="0"/>
              <a:t>》</a:t>
            </a:r>
            <a:r>
              <a:rPr lang="zh-CN" altLang="en-US" sz="1200" dirty="0"/>
              <a:t>中指出：测试是以评价一个程序或者系统属性为目标的任何一种活动，测试是对软件质量的度量。</a:t>
            </a:r>
          </a:p>
        </p:txBody>
      </p:sp>
      <p:sp>
        <p:nvSpPr>
          <p:cNvPr id="4" name="灯片编号占位符 3"/>
          <p:cNvSpPr>
            <a:spLocks noGrp="1"/>
          </p:cNvSpPr>
          <p:nvPr>
            <p:ph type="sldNum" sz="quarter" idx="10"/>
          </p:nvPr>
        </p:nvSpPr>
        <p:spPr/>
        <p:txBody>
          <a:bodyPr/>
          <a:lstStyle/>
          <a:p>
            <a:fld id="{6D8D8200-A48E-44E6-A664-74B2288FA0B3}" type="slidenum">
              <a:rPr lang="zh-CN" altLang="en-US" smtClean="0"/>
              <a:t>31</a:t>
            </a:fld>
            <a:endParaRPr lang="zh-CN" altLang="en-US"/>
          </a:p>
        </p:txBody>
      </p:sp>
    </p:spTree>
    <p:extLst>
      <p:ext uri="{BB962C8B-B14F-4D97-AF65-F5344CB8AC3E}">
        <p14:creationId xmlns:p14="http://schemas.microsoft.com/office/powerpoint/2010/main" val="67832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 typeface="Arial" pitchFamily="34" charset="0"/>
              <a:buChar char="•"/>
            </a:pPr>
            <a:r>
              <a:rPr lang="en-US" altLang="zh-CN" sz="1200" dirty="0"/>
              <a:t>20</a:t>
            </a:r>
            <a:r>
              <a:rPr lang="zh-CN" altLang="en-US" sz="1200" dirty="0"/>
              <a:t>世纪</a:t>
            </a:r>
            <a:r>
              <a:rPr lang="en-US" altLang="zh-CN" sz="1200" dirty="0"/>
              <a:t>60</a:t>
            </a:r>
            <a:r>
              <a:rPr lang="zh-CN" altLang="en-US" sz="1200" dirty="0"/>
              <a:t>年代（软件工程建立以前），为表明程序正确而进行测试</a:t>
            </a:r>
            <a:endParaRPr lang="en-US" altLang="zh-CN" sz="1200" dirty="0"/>
          </a:p>
          <a:p>
            <a:pPr eaLnBrk="1" hangingPunct="1">
              <a:buFont typeface="Arial" pitchFamily="34" charset="0"/>
              <a:buChar char="•"/>
            </a:pPr>
            <a:r>
              <a:rPr lang="en-US" altLang="zh-CN" sz="1200" dirty="0"/>
              <a:t>1972</a:t>
            </a:r>
            <a:r>
              <a:rPr lang="zh-CN" altLang="en-US" sz="1200" dirty="0"/>
              <a:t>年，</a:t>
            </a:r>
            <a:r>
              <a:rPr lang="en-US" altLang="zh-CN" sz="1200" dirty="0"/>
              <a:t>Bill </a:t>
            </a:r>
            <a:r>
              <a:rPr lang="en-US" altLang="zh-CN" sz="1200" dirty="0" err="1"/>
              <a:t>Hetzel</a:t>
            </a:r>
            <a:r>
              <a:rPr lang="en-US" altLang="zh-CN" sz="1200" dirty="0"/>
              <a:t> </a:t>
            </a:r>
            <a:r>
              <a:rPr lang="zh-CN" altLang="en-US" sz="1200" dirty="0"/>
              <a:t>在</a:t>
            </a:r>
            <a:r>
              <a:rPr lang="en-US" altLang="zh-CN" sz="1200" dirty="0"/>
              <a:t>North Carolina </a:t>
            </a:r>
            <a:r>
              <a:rPr lang="zh-CN" altLang="en-US" sz="1200" dirty="0"/>
              <a:t>大学举行第一次以软件测试为主题的正式会议</a:t>
            </a:r>
            <a:endParaRPr lang="en-US" altLang="zh-CN" sz="1200" dirty="0"/>
          </a:p>
          <a:p>
            <a:pPr eaLnBrk="1" hangingPunct="1">
              <a:buFont typeface="Arial" pitchFamily="34" charset="0"/>
              <a:buChar char="•"/>
            </a:pPr>
            <a:r>
              <a:rPr lang="en-US" altLang="zh-CN" sz="1200" dirty="0"/>
              <a:t>1979</a:t>
            </a:r>
            <a:r>
              <a:rPr lang="zh-CN" altLang="en-US" sz="1200" dirty="0"/>
              <a:t>年，</a:t>
            </a:r>
            <a:r>
              <a:rPr lang="en-US" altLang="zh-CN" sz="1200" dirty="0" err="1"/>
              <a:t>Glenford</a:t>
            </a:r>
            <a:r>
              <a:rPr lang="en-US" altLang="zh-CN" sz="1200" dirty="0"/>
              <a:t> </a:t>
            </a:r>
            <a:r>
              <a:rPr lang="en-US" altLang="zh-CN" sz="1200" dirty="0" err="1"/>
              <a:t>Myers《The</a:t>
            </a:r>
            <a:r>
              <a:rPr lang="en-US" altLang="zh-CN" sz="1200" dirty="0"/>
              <a:t> Art of Software Testing》</a:t>
            </a:r>
            <a:r>
              <a:rPr lang="zh-CN" altLang="en-US" sz="1200" dirty="0"/>
              <a:t>提出软件测试的目的是证伪，软件测试是为发现错误而执行一个程序或者系统的过程</a:t>
            </a:r>
            <a:endParaRPr lang="en-US" altLang="zh-CN" sz="1200" dirty="0"/>
          </a:p>
          <a:p>
            <a:pPr eaLnBrk="1" hangingPunct="1">
              <a:buFont typeface="Arial" pitchFamily="34" charset="0"/>
              <a:buChar char="•"/>
            </a:pPr>
            <a:r>
              <a:rPr lang="en-US" altLang="zh-CN" sz="1200" dirty="0"/>
              <a:t>20</a:t>
            </a:r>
            <a:r>
              <a:rPr lang="zh-CN" altLang="en-US" sz="1200" dirty="0"/>
              <a:t>世纪</a:t>
            </a:r>
            <a:r>
              <a:rPr lang="en-US" altLang="zh-CN" sz="1200" dirty="0"/>
              <a:t>80</a:t>
            </a:r>
            <a:r>
              <a:rPr lang="zh-CN" altLang="en-US" sz="1200" dirty="0"/>
              <a:t>年代早期，开始吹响“质量”的号角，软件测试的定义发生的改变，开始引入“质量评价”的内容</a:t>
            </a:r>
            <a:endParaRPr lang="en-US" altLang="zh-CN" sz="1200" dirty="0"/>
          </a:p>
          <a:p>
            <a:pPr eaLnBrk="1" hangingPunct="1">
              <a:buFont typeface="Arial" pitchFamily="34" charset="0"/>
              <a:buChar char="•"/>
            </a:pPr>
            <a:r>
              <a:rPr lang="en-US" altLang="zh-CN" sz="1200" dirty="0"/>
              <a:t>1983</a:t>
            </a:r>
            <a:r>
              <a:rPr lang="zh-CN" altLang="en-US" sz="1200" dirty="0"/>
              <a:t>年，</a:t>
            </a:r>
            <a:r>
              <a:rPr lang="en-US" altLang="zh-CN" sz="1200" dirty="0"/>
              <a:t>Bill </a:t>
            </a:r>
            <a:r>
              <a:rPr lang="en-US" altLang="zh-CN" sz="1200" dirty="0" err="1"/>
              <a:t>Hetzel</a:t>
            </a:r>
            <a:r>
              <a:rPr lang="zh-CN" altLang="en-US" sz="1200" dirty="0"/>
              <a:t>在</a:t>
            </a:r>
            <a:r>
              <a:rPr lang="en-US" altLang="zh-CN" sz="1200" dirty="0"/>
              <a:t>《</a:t>
            </a:r>
            <a:r>
              <a:rPr lang="zh-CN" altLang="en-US" sz="1200" dirty="0"/>
              <a:t>软件测试完全指南</a:t>
            </a:r>
            <a:r>
              <a:rPr lang="en-US" altLang="zh-CN" sz="1200" dirty="0"/>
              <a:t>》</a:t>
            </a:r>
            <a:r>
              <a:rPr lang="zh-CN" altLang="en-US" sz="1200" dirty="0"/>
              <a:t>中指出：测试是以评价一个程序或者系统属性为目标的任何一种活动，测试是对软件质量的度量。</a:t>
            </a:r>
          </a:p>
        </p:txBody>
      </p:sp>
      <p:sp>
        <p:nvSpPr>
          <p:cNvPr id="4" name="灯片编号占位符 3"/>
          <p:cNvSpPr>
            <a:spLocks noGrp="1"/>
          </p:cNvSpPr>
          <p:nvPr>
            <p:ph type="sldNum" sz="quarter" idx="10"/>
          </p:nvPr>
        </p:nvSpPr>
        <p:spPr/>
        <p:txBody>
          <a:bodyPr/>
          <a:lstStyle/>
          <a:p>
            <a:fld id="{6D8D8200-A48E-44E6-A664-74B2288FA0B3}" type="slidenum">
              <a:rPr lang="zh-CN" altLang="en-US" smtClean="0"/>
              <a:t>60</a:t>
            </a:fld>
            <a:endParaRPr lang="zh-CN" altLang="en-US"/>
          </a:p>
        </p:txBody>
      </p:sp>
    </p:spTree>
    <p:extLst>
      <p:ext uri="{BB962C8B-B14F-4D97-AF65-F5344CB8AC3E}">
        <p14:creationId xmlns:p14="http://schemas.microsoft.com/office/powerpoint/2010/main" val="72750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5827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24498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27798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71771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662629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8940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091799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13182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260917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15463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218355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814903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678403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151264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92643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89941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487758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503081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16719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606468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47962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631628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95852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343328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987194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71532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79883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082486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8518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560416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208256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757143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052056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53167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07154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575183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534562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560283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233831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961192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56908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339181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7828507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91361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67085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72812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1808450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786891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137004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161289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457143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481382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58929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912964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321576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265409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4392680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807041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3250408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114</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393017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115</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568293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116</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715552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117</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842134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118</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41006323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119</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70022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965153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58505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10</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24617641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122</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2253662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123</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347900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711200" y="4860925"/>
            <a:ext cx="5683250" cy="4605338"/>
          </a:xfrm>
          <a:prstGeom prst="rect">
            <a:avLst/>
          </a:prstGeom>
        </p:spPr>
        <p:txBody>
          <a:bodyPr>
            <a:normAutofit/>
          </a:bodyPr>
          <a:lstStyle/>
          <a:p>
            <a:endParaRPr lang="zh-CN" altLang="en-US" sz="2000" kern="1200" dirty="0">
              <a:solidFill>
                <a:srgbClr val="F9F9F9"/>
              </a:solidFill>
              <a:latin typeface="Tw Cen MT"/>
              <a:ea typeface="宋体" charset="-122"/>
              <a:cs typeface="+mn-cs"/>
              <a:sym typeface="Tw Cen MT"/>
            </a:endParaRPr>
          </a:p>
        </p:txBody>
      </p:sp>
      <p:sp>
        <p:nvSpPr>
          <p:cNvPr id="5" name="灯片编号占位符 4"/>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 typeface="Arial" charset="0"/>
              <a:buNone/>
              <a:tabLst/>
              <a:defRPr/>
            </a:pPr>
            <a:fld id="{97D78B0D-C5B9-4CCF-AA9D-27E9940E5644}" type="slidenum">
              <a:rPr kumimoji="0" lang="zh-CN" altLang="en-US" sz="1800" b="0" i="0" u="none" strike="noStrike" kern="1200" cap="none" spc="0" normalizeH="0" baseline="0" noProof="0" smtClean="0">
                <a:ln>
                  <a:noFill/>
                </a:ln>
                <a:solidFill>
                  <a:srgbClr val="555555"/>
                </a:solidFill>
                <a:effectLst/>
                <a:uLnTx/>
                <a:uFillTx/>
                <a:latin typeface="Arial" charset="0"/>
                <a:ea typeface="宋体" charset="-122"/>
                <a:cs typeface="+mn-cs"/>
              </a:rPr>
              <a:pPr marL="0" marR="0" lvl="0" indent="0" algn="r" defTabSz="457200" rtl="0" eaLnBrk="1" fontAlgn="base" latinLnBrk="0" hangingPunct="1">
                <a:lnSpc>
                  <a:spcPct val="100000"/>
                </a:lnSpc>
                <a:spcBef>
                  <a:spcPct val="0"/>
                </a:spcBef>
                <a:spcAft>
                  <a:spcPct val="0"/>
                </a:spcAft>
                <a:buClrTx/>
                <a:buSzTx/>
                <a:buFont typeface="Arial" charset="0"/>
                <a:buNone/>
                <a:tabLst/>
                <a:defRPr/>
              </a:pPr>
              <a:t>11</a:t>
            </a:fld>
            <a:endParaRPr kumimoji="0" lang="zh-CN" altLang="en-US" sz="1300" b="0" i="0" u="none" strike="noStrike" kern="1200" cap="none" spc="0" normalizeH="0" baseline="0" noProof="0">
              <a:ln>
                <a:noFill/>
              </a:ln>
              <a:solidFill>
                <a:srgbClr val="555555"/>
              </a:solidFill>
              <a:effectLst/>
              <a:uLnTx/>
              <a:uFillTx/>
              <a:latin typeface="Arial" charset="0"/>
              <a:ea typeface="宋体" charset="-122"/>
              <a:cs typeface="+mn-cs"/>
            </a:endParaRPr>
          </a:p>
        </p:txBody>
      </p:sp>
    </p:spTree>
    <p:extLst>
      <p:ext uri="{BB962C8B-B14F-4D97-AF65-F5344CB8AC3E}">
        <p14:creationId xmlns:p14="http://schemas.microsoft.com/office/powerpoint/2010/main" val="157171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华文中宋" panose="02010600040101010101" pitchFamily="2" charset="-122"/>
                <a:ea typeface="华文中宋"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标题 5"/>
          <p:cNvSpPr>
            <a:spLocks noGrp="1"/>
          </p:cNvSpPr>
          <p:nvPr>
            <p:ph type="title"/>
          </p:nvPr>
        </p:nvSpPr>
        <p:spPr/>
        <p:txBody>
          <a:bodyPr/>
          <a:lstStyle>
            <a:lvl1pPr>
              <a:defRPr sz="4000">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64232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16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0433" y="228601"/>
            <a:ext cx="271780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1" y="228601"/>
            <a:ext cx="7954433"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8168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2800" y="159026"/>
            <a:ext cx="10871200" cy="887896"/>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17033" y="1484244"/>
            <a:ext cx="53340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54233" y="1484244"/>
            <a:ext cx="5334000" cy="48370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8902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1922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263217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7033" y="1484244"/>
            <a:ext cx="5334000" cy="481053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354233" y="1484244"/>
            <a:ext cx="5334000" cy="48105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307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668545"/>
          </a:xfrm>
        </p:spPr>
        <p:txBody>
          <a:bodyPr/>
          <a:lstStyle/>
          <a:p>
            <a:r>
              <a:rPr lang="zh-CN" altLang="en-US"/>
              <a:t>单击此处编辑母版标题样式</a:t>
            </a:r>
          </a:p>
        </p:txBody>
      </p:sp>
      <p:sp>
        <p:nvSpPr>
          <p:cNvPr id="3" name="文本占位符 2"/>
          <p:cNvSpPr>
            <a:spLocks noGrp="1"/>
          </p:cNvSpPr>
          <p:nvPr>
            <p:ph type="body" idx="1"/>
          </p:nvPr>
        </p:nvSpPr>
        <p:spPr>
          <a:xfrm>
            <a:off x="840318" y="1469131"/>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293043"/>
            <a:ext cx="5158316"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469131"/>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293043"/>
            <a:ext cx="5183717" cy="39619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5129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0105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88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97005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w Cen MT" panose="020B0602020104020603" pitchFamily="34" charset="0"/>
            </a:endParaRP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91546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812800" y="228600"/>
            <a:ext cx="10871200" cy="7127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dirty="0">
                <a:sym typeface="Tw Cen MT"/>
              </a:rPr>
              <a:t>单击此处编辑母版标题样式</a:t>
            </a:r>
          </a:p>
        </p:txBody>
      </p:sp>
      <p:sp>
        <p:nvSpPr>
          <p:cNvPr id="1027" name="Text Placeholder 12"/>
          <p:cNvSpPr>
            <a:spLocks noGrp="1" noChangeArrowheads="1"/>
          </p:cNvSpPr>
          <p:nvPr>
            <p:ph type="body" idx="1"/>
          </p:nvPr>
        </p:nvSpPr>
        <p:spPr bwMode="auto">
          <a:xfrm>
            <a:off x="817033" y="1341439"/>
            <a:ext cx="10871200" cy="4784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a:sym typeface="Tw Cen MT"/>
              </a:rPr>
              <a:t>单击此处编辑母版文本样式</a:t>
            </a:r>
          </a:p>
          <a:p>
            <a:pPr lvl="1"/>
            <a:r>
              <a:rPr lang="zh-CN" altLang="zh-CN" dirty="0">
                <a:sym typeface="Tw Cen MT"/>
              </a:rPr>
              <a:t>二级</a:t>
            </a:r>
          </a:p>
          <a:p>
            <a:pPr lvl="2"/>
            <a:r>
              <a:rPr lang="zh-CN" altLang="zh-CN" dirty="0">
                <a:sym typeface="Tw Cen MT"/>
              </a:rPr>
              <a:t>三级</a:t>
            </a:r>
          </a:p>
          <a:p>
            <a:pPr lvl="3"/>
            <a:r>
              <a:rPr lang="zh-CN" altLang="zh-CN" dirty="0">
                <a:sym typeface="Tw Cen MT"/>
              </a:rPr>
              <a:t>四级</a:t>
            </a:r>
          </a:p>
          <a:p>
            <a:pPr lvl="4"/>
            <a:r>
              <a:rPr lang="zh-CN" altLang="zh-CN" dirty="0">
                <a:sym typeface="Tw Cen MT"/>
              </a:rPr>
              <a:t>五级</a:t>
            </a:r>
          </a:p>
        </p:txBody>
      </p:sp>
      <p:sp>
        <p:nvSpPr>
          <p:cNvPr id="1029" name="Rectangle 7"/>
          <p:cNvSpPr>
            <a:spLocks noChangeArrowheads="1"/>
          </p:cNvSpPr>
          <p:nvPr userDrawn="1"/>
        </p:nvSpPr>
        <p:spPr bwMode="auto">
          <a:xfrm>
            <a:off x="0" y="1027113"/>
            <a:ext cx="711200" cy="228600"/>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0" name="Rectangle 8"/>
          <p:cNvSpPr>
            <a:spLocks noChangeArrowheads="1"/>
          </p:cNvSpPr>
          <p:nvPr/>
        </p:nvSpPr>
        <p:spPr bwMode="auto">
          <a:xfrm>
            <a:off x="787400" y="1027113"/>
            <a:ext cx="11404600" cy="228600"/>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3" name="Rectangle 10"/>
          <p:cNvSpPr>
            <a:spLocks noChangeArrowheads="1"/>
          </p:cNvSpPr>
          <p:nvPr/>
        </p:nvSpPr>
        <p:spPr bwMode="auto">
          <a:xfrm>
            <a:off x="1" y="6508750"/>
            <a:ext cx="3992033" cy="319088"/>
          </a:xfrm>
          <a:prstGeom prst="rect">
            <a:avLst/>
          </a:prstGeom>
          <a:solidFill>
            <a:schemeClr val="accent2"/>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4" name="Rectangle 11"/>
          <p:cNvSpPr>
            <a:spLocks noChangeArrowheads="1"/>
          </p:cNvSpPr>
          <p:nvPr/>
        </p:nvSpPr>
        <p:spPr bwMode="auto">
          <a:xfrm>
            <a:off x="4089401" y="6508751"/>
            <a:ext cx="3949700" cy="320675"/>
          </a:xfrm>
          <a:prstGeom prst="rect">
            <a:avLst/>
          </a:prstGeom>
          <a:solidFill>
            <a:schemeClr val="accent1"/>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计算机与信息安全学院</a:t>
            </a:r>
            <a:endParaRPr lang="zh-CN" altLang="zh-CN" sz="1600" dirty="0">
              <a:solidFill>
                <a:srgbClr val="FFFFFF"/>
              </a:solidFill>
              <a:sym typeface="Arial" panose="020B0604020202020204" pitchFamily="34" charset="0"/>
            </a:endParaRPr>
          </a:p>
        </p:txBody>
      </p:sp>
      <p:sp>
        <p:nvSpPr>
          <p:cNvPr id="1035" name="Subtitle 8"/>
          <p:cNvSpPr>
            <a:spLocks noChangeArrowheads="1"/>
          </p:cNvSpPr>
          <p:nvPr/>
        </p:nvSpPr>
        <p:spPr bwMode="auto">
          <a:xfrm>
            <a:off x="4091518" y="6508750"/>
            <a:ext cx="3949700"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600" dirty="0">
              <a:solidFill>
                <a:srgbClr val="555555"/>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6" name="Rectangle 11"/>
          <p:cNvSpPr>
            <a:spLocks noChangeArrowheads="1"/>
          </p:cNvSpPr>
          <p:nvPr/>
        </p:nvSpPr>
        <p:spPr bwMode="auto">
          <a:xfrm>
            <a:off x="8130118" y="6508751"/>
            <a:ext cx="4057649" cy="320675"/>
          </a:xfrm>
          <a:prstGeom prst="rect">
            <a:avLst/>
          </a:prstGeom>
          <a:solidFill>
            <a:srgbClr val="B29C93"/>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800">
              <a:solidFill>
                <a:srgbClr val="FFFFFF"/>
              </a:solidFill>
              <a:sym typeface="Arial" panose="020B0604020202020204" pitchFamily="34" charset="0"/>
            </a:endParaRPr>
          </a:p>
        </p:txBody>
      </p:sp>
      <p:sp>
        <p:nvSpPr>
          <p:cNvPr id="1037" name="Subtitle 8"/>
          <p:cNvSpPr>
            <a:spLocks noChangeArrowheads="1"/>
          </p:cNvSpPr>
          <p:nvPr userDrawn="1"/>
        </p:nvSpPr>
        <p:spPr bwMode="auto">
          <a:xfrm>
            <a:off x="8132233" y="6508750"/>
            <a:ext cx="4057651"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rPr>
              <a:t>软件工程</a:t>
            </a:r>
            <a:endParaRPr lang="en-US" altLang="zh-CN"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038" name="Subtitle 8"/>
          <p:cNvSpPr>
            <a:spLocks noChangeArrowheads="1"/>
          </p:cNvSpPr>
          <p:nvPr/>
        </p:nvSpPr>
        <p:spPr bwMode="auto">
          <a:xfrm>
            <a:off x="1" y="6508750"/>
            <a:ext cx="3992033" cy="292100"/>
          </a:xfrm>
          <a:prstGeom prst="rect">
            <a:avLst/>
          </a:prstGeom>
          <a:noFill/>
          <a:ln>
            <a:noFill/>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桂林电子科技</a:t>
            </a:r>
            <a:r>
              <a:rPr lang="zh-CN" altLang="zh-CN" sz="1600" dirty="0">
                <a:solidFill>
                  <a:srgbClr val="F9F9F9"/>
                </a:solidFill>
                <a:latin typeface="Tw Cen MT" panose="020B0602020104020603" pitchFamily="34" charset="0"/>
                <a:ea typeface="华文仿宋" panose="02010600040101010101" pitchFamily="2" charset="-122"/>
                <a:sym typeface="华文仿宋" panose="02010600040101010101" pitchFamily="2" charset="-122"/>
              </a:rPr>
              <a:t>大学</a:t>
            </a:r>
          </a:p>
          <a:p>
            <a:pPr algn="ctr" eaLnBrk="1" hangingPunct="1">
              <a:defRPr/>
            </a:pPr>
            <a:endParaRPr lang="zh-CN" altLang="en-US" sz="1600" dirty="0">
              <a:solidFill>
                <a:srgbClr val="FFFFFF"/>
              </a:solidFill>
              <a:latin typeface="Tw Cen MT" panose="020B0602020104020603" pitchFamily="34" charset="0"/>
              <a:ea typeface="华文仿宋" panose="02010600040101010101" pitchFamily="2" charset="-122"/>
              <a:sym typeface="华文仿宋" panose="02010600040101010101" pitchFamily="2" charset="-122"/>
            </a:endParaRPr>
          </a:p>
        </p:txBody>
      </p:sp>
      <p:sp>
        <p:nvSpPr>
          <p:cNvPr id="14" name="文本框 13"/>
          <p:cNvSpPr txBox="1"/>
          <p:nvPr userDrawn="1"/>
        </p:nvSpPr>
        <p:spPr>
          <a:xfrm>
            <a:off x="71717" y="968282"/>
            <a:ext cx="434734" cy="338554"/>
          </a:xfrm>
          <a:prstGeom prst="rect">
            <a:avLst/>
          </a:prstGeom>
          <a:noFill/>
        </p:spPr>
        <p:txBody>
          <a:bodyPr wrap="none" rtlCol="0">
            <a:spAutoFit/>
          </a:bodyPr>
          <a:lstStyle/>
          <a:p>
            <a:fld id="{AE5FC7BA-3490-42F5-AB11-D54952D85A48}" type="slidenum">
              <a:rPr lang="zh-CN" altLang="en-US" sz="1600" smtClean="0">
                <a:solidFill>
                  <a:schemeClr val="bg1"/>
                </a:solidFill>
              </a:rPr>
              <a:pPr/>
              <a:t>‹#›</a:t>
            </a:fld>
            <a:endParaRPr lang="zh-CN" altLang="en-US" sz="1600" dirty="0">
              <a:solidFill>
                <a:schemeClr val="bg1"/>
              </a:solidFill>
            </a:endParaRPr>
          </a:p>
        </p:txBody>
      </p:sp>
    </p:spTree>
    <p:extLst>
      <p:ext uri="{BB962C8B-B14F-4D97-AF65-F5344CB8AC3E}">
        <p14:creationId xmlns:p14="http://schemas.microsoft.com/office/powerpoint/2010/main" val="1905105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spcBef>
          <a:spcPct val="0"/>
        </a:spcBef>
        <a:spcAft>
          <a:spcPct val="0"/>
        </a:spcAft>
        <a:defRPr sz="4000" kern="1200">
          <a:solidFill>
            <a:schemeClr val="tx2"/>
          </a:solidFill>
          <a:latin typeface="华文新魏" panose="02010800040101010101" pitchFamily="2" charset="-122"/>
          <a:ea typeface="华文新魏" panose="02010800040101010101" pitchFamily="2" charset="-122"/>
          <a:cs typeface="+mj-cs"/>
          <a:sym typeface="Tw Cen MT"/>
        </a:defRPr>
      </a:lvl1pPr>
      <a:lvl2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2pPr>
      <a:lvl3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3pPr>
      <a:lvl4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4pPr>
      <a:lvl5pPr algn="l" rtl="0" eaLnBrk="0" fontAlgn="base" hangingPunct="0">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a:defRPr>
      </a:lvl5pPr>
      <a:lvl6pPr marL="4572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ea typeface="华文仿宋" panose="02010600040101010101" pitchFamily="2" charset="-122"/>
          <a:sym typeface="Tw Cen MT" panose="020B0602020104020603" pitchFamily="34" charset="0"/>
        </a:defRPr>
      </a:lvl9pPr>
    </p:titleStyle>
    <p:body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1.tmp"/><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1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1.tmp"/><Relationship Id="rId2" Type="http://schemas.openxmlformats.org/officeDocument/2006/relationships/tags" Target="../tags/tag41.xml"/><Relationship Id="rId16"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jpe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副标题 2"/>
          <p:cNvSpPr>
            <a:spLocks noGrp="1" noChangeArrowheads="1"/>
          </p:cNvSpPr>
          <p:nvPr>
            <p:ph type="subTitle" idx="1"/>
          </p:nvPr>
        </p:nvSpPr>
        <p:spPr>
          <a:xfrm>
            <a:off x="1500188" y="1876977"/>
            <a:ext cx="9144000" cy="1997317"/>
          </a:xfrm>
          <a:solidFill>
            <a:schemeClr val="accent1"/>
          </a:solidFill>
        </p:spPr>
        <p:txBody>
          <a:bodyPr anchor="ctr"/>
          <a:lstStyle/>
          <a:p>
            <a:pPr eaLnBrk="1" hangingPunct="1"/>
            <a:r>
              <a:rPr lang="en-US" altLang="zh-CN" sz="4400" b="1" dirty="0">
                <a:solidFill>
                  <a:schemeClr val="bg1"/>
                </a:solidFill>
                <a:latin typeface="Times New Roman" pitchFamily="18" charset="0"/>
                <a:sym typeface="Times New Roman" pitchFamily="18" charset="0"/>
              </a:rPr>
              <a:t>Software Testing</a:t>
            </a:r>
            <a:endParaRPr lang="zh-CN" altLang="en-US" sz="4400" b="1"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29989121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7905C74-485E-49BD-B7C2-D76E14B51F98}"/>
              </a:ext>
            </a:extLst>
          </p:cNvPr>
          <p:cNvSpPr>
            <a:spLocks noGrp="1"/>
          </p:cNvSpPr>
          <p:nvPr>
            <p:ph type="subTitle" idx="1"/>
          </p:nvPr>
        </p:nvSpPr>
        <p:spPr>
          <a:xfrm>
            <a:off x="346229" y="1464116"/>
            <a:ext cx="11499542" cy="3226756"/>
          </a:xfrm>
        </p:spPr>
        <p:txBody>
          <a:bodyPr/>
          <a:lstStyle/>
          <a:p>
            <a:pPr algn="l"/>
            <a:r>
              <a:rPr lang="zh-CN" altLang="en-US" sz="3200" b="1" dirty="0"/>
              <a:t>设计一个可以自动确定基本路径集的工具。</a:t>
            </a:r>
            <a:endParaRPr lang="en-US" altLang="zh-CN" sz="3200" b="1" dirty="0"/>
          </a:p>
          <a:p>
            <a:pPr algn="l"/>
            <a:r>
              <a:rPr lang="zh-CN" altLang="en-US" sz="2800" dirty="0"/>
              <a:t>提示</a:t>
            </a:r>
            <a:endParaRPr lang="en-US" altLang="zh-CN" sz="1600" dirty="0"/>
          </a:p>
          <a:p>
            <a:pPr marL="342900" indent="-342900" algn="l">
              <a:buFont typeface="Wingdings" panose="05000000000000000000" pitchFamily="2" charset="2"/>
              <a:buChar char="p"/>
            </a:pPr>
            <a:r>
              <a:rPr lang="zh-CN" altLang="en-US" dirty="0"/>
              <a:t>图形矩阵</a:t>
            </a:r>
            <a:r>
              <a:rPr lang="en-US" altLang="zh-CN" dirty="0"/>
              <a:t>:</a:t>
            </a:r>
            <a:r>
              <a:rPr lang="zh-CN" altLang="en-US" dirty="0"/>
              <a:t>是在基本路径测试中起辅助作用的软件工具</a:t>
            </a:r>
            <a:r>
              <a:rPr lang="en-US" altLang="zh-CN" dirty="0"/>
              <a:t>,</a:t>
            </a:r>
            <a:r>
              <a:rPr lang="zh-CN" altLang="en-US" dirty="0"/>
              <a:t>利用它可以实现自动地确定一个基本路径集。</a:t>
            </a:r>
            <a:endParaRPr lang="en-US" altLang="zh-CN" dirty="0"/>
          </a:p>
          <a:p>
            <a:pPr marL="457200" indent="-457200" algn="l">
              <a:buFont typeface="Wingdings" panose="05000000000000000000" pitchFamily="2" charset="2"/>
              <a:buChar char="p"/>
            </a:pPr>
            <a:r>
              <a:rPr lang="zh-CN" altLang="en-US" dirty="0"/>
              <a:t>将控制流图的每个结点用一个数字加以标识，每条边用字母标识，输入矩阵，矩阵的行，列数对应控制流图中的结点数，矩阵的元素对应结点之间的边标识。</a:t>
            </a:r>
            <a:endParaRPr lang="en-US" altLang="zh-CN" dirty="0"/>
          </a:p>
          <a:p>
            <a:pPr marL="457200" indent="-457200" algn="l">
              <a:buFont typeface="Wingdings" panose="05000000000000000000" pitchFamily="2" charset="2"/>
              <a:buChar char="p"/>
            </a:pPr>
            <a:r>
              <a:rPr lang="zh-CN" altLang="en-US" dirty="0"/>
              <a:t>用矩阵可判定控制流图的环路复杂性。</a:t>
            </a:r>
          </a:p>
        </p:txBody>
      </p:sp>
      <p:sp>
        <p:nvSpPr>
          <p:cNvPr id="13" name="副标题 2">
            <a:extLst>
              <a:ext uri="{FF2B5EF4-FFF2-40B4-BE49-F238E27FC236}">
                <a16:creationId xmlns:a16="http://schemas.microsoft.com/office/drawing/2014/main" id="{D763FE0A-A78E-41AE-92CB-729B86F10306}"/>
              </a:ext>
            </a:extLst>
          </p:cNvPr>
          <p:cNvSpPr txBox="1">
            <a:spLocks noChangeArrowheads="1"/>
          </p:cNvSpPr>
          <p:nvPr/>
        </p:nvSpPr>
        <p:spPr bwMode="auto">
          <a:xfrm>
            <a:off x="106393" y="101444"/>
            <a:ext cx="9144000" cy="892856"/>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4400" b="1" dirty="0">
                <a:solidFill>
                  <a:schemeClr val="bg1"/>
                </a:solidFill>
                <a:latin typeface="Times New Roman" pitchFamily="18" charset="0"/>
                <a:sym typeface="Times New Roman" pitchFamily="18" charset="0"/>
              </a:rPr>
              <a:t>基本路径集自动化生成工具</a:t>
            </a:r>
          </a:p>
        </p:txBody>
      </p:sp>
    </p:spTree>
    <p:extLst>
      <p:ext uri="{BB962C8B-B14F-4D97-AF65-F5344CB8AC3E}">
        <p14:creationId xmlns:p14="http://schemas.microsoft.com/office/powerpoint/2010/main" val="27989892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5" name="矩形 14">
            <a:extLst>
              <a:ext uri="{FF2B5EF4-FFF2-40B4-BE49-F238E27FC236}">
                <a16:creationId xmlns:a16="http://schemas.microsoft.com/office/drawing/2014/main" id="{75983301-2238-4E9D-AD55-1D47D87D7738}"/>
              </a:ext>
            </a:extLst>
          </p:cNvPr>
          <p:cNvSpPr/>
          <p:nvPr/>
        </p:nvSpPr>
        <p:spPr>
          <a:xfrm>
            <a:off x="408280" y="1295670"/>
            <a:ext cx="11572875" cy="1323439"/>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Antisocial Tour【</a:t>
            </a:r>
            <a:r>
              <a:rPr lang="zh-CN" altLang="en-US" sz="3200" b="1" dirty="0"/>
              <a:t>反叛测试法</a:t>
            </a:r>
            <a:r>
              <a:rPr lang="en-US" altLang="zh-CN" sz="3200" b="1" dirty="0"/>
              <a:t>】</a:t>
            </a:r>
          </a:p>
          <a:p>
            <a:r>
              <a:rPr lang="zh-CN" altLang="en-US" sz="2400" dirty="0"/>
              <a:t>测试人员输入最不可能的数据，或已知的恶意数据，或没意义的数据，从而检查程序的健壮性和容错性。</a:t>
            </a:r>
          </a:p>
        </p:txBody>
      </p:sp>
      <p:sp>
        <p:nvSpPr>
          <p:cNvPr id="2" name="矩形 1">
            <a:extLst>
              <a:ext uri="{FF2B5EF4-FFF2-40B4-BE49-F238E27FC236}">
                <a16:creationId xmlns:a16="http://schemas.microsoft.com/office/drawing/2014/main" id="{DD8B6596-FB5C-456D-8CB9-8E939455D8DD}"/>
              </a:ext>
            </a:extLst>
          </p:cNvPr>
          <p:cNvSpPr/>
          <p:nvPr/>
        </p:nvSpPr>
        <p:spPr>
          <a:xfrm>
            <a:off x="408280" y="2619109"/>
            <a:ext cx="11505553" cy="2031325"/>
          </a:xfrm>
          <a:prstGeom prst="rect">
            <a:avLst/>
          </a:prstGeom>
        </p:spPr>
        <p:txBody>
          <a:bodyPr wrap="square">
            <a:spAutoFit/>
          </a:bodyPr>
          <a:lstStyle/>
          <a:p>
            <a:r>
              <a:rPr lang="zh-CN" altLang="en-US">
                <a:solidFill>
                  <a:srgbClr val="3E3E3E"/>
                </a:solidFill>
                <a:latin typeface="&amp;quot"/>
              </a:rPr>
              <a:t>案例：</a:t>
            </a:r>
          </a:p>
          <a:p>
            <a:r>
              <a:rPr lang="zh-CN" altLang="en-US">
                <a:solidFill>
                  <a:srgbClr val="3E3E3E"/>
                </a:solidFill>
                <a:latin typeface="&amp;quot"/>
              </a:rPr>
              <a:t>　　（</a:t>
            </a:r>
            <a:r>
              <a:rPr lang="en-US" altLang="zh-CN">
                <a:solidFill>
                  <a:srgbClr val="3E3E3E"/>
                </a:solidFill>
                <a:latin typeface="&amp;quot"/>
              </a:rPr>
              <a:t>1</a:t>
            </a:r>
            <a:r>
              <a:rPr lang="zh-CN" altLang="en-US">
                <a:solidFill>
                  <a:srgbClr val="3E3E3E"/>
                </a:solidFill>
                <a:latin typeface="&amp;quot"/>
              </a:rPr>
              <a:t>）访问淘宝网首页，进入会员注册页面，输入最大长度的会员名或输入最大长度的密码等，提交注册信息。</a:t>
            </a:r>
          </a:p>
          <a:p>
            <a:r>
              <a:rPr lang="zh-CN" altLang="en-US">
                <a:solidFill>
                  <a:srgbClr val="3E3E3E"/>
                </a:solidFill>
                <a:latin typeface="&amp;quot"/>
              </a:rPr>
              <a:t>　　（</a:t>
            </a:r>
            <a:r>
              <a:rPr lang="en-US" altLang="zh-CN">
                <a:solidFill>
                  <a:srgbClr val="3E3E3E"/>
                </a:solidFill>
                <a:latin typeface="&amp;quot"/>
              </a:rPr>
              <a:t>2</a:t>
            </a:r>
            <a:r>
              <a:rPr lang="zh-CN" altLang="en-US">
                <a:solidFill>
                  <a:srgbClr val="3E3E3E"/>
                </a:solidFill>
                <a:latin typeface="&amp;quot"/>
              </a:rPr>
              <a:t>）访问淘宝网首页，卖家会员登录成功后，进入宝贝管理页面。发布宝贝的时候，针对宝贝的价格输入</a:t>
            </a:r>
            <a:r>
              <a:rPr lang="en-US" altLang="zh-CN">
                <a:solidFill>
                  <a:srgbClr val="3E3E3E"/>
                </a:solidFill>
                <a:latin typeface="&amp;quot"/>
              </a:rPr>
              <a:t>100</a:t>
            </a:r>
            <a:r>
              <a:rPr lang="zh-CN" altLang="en-US">
                <a:solidFill>
                  <a:srgbClr val="3E3E3E"/>
                </a:solidFill>
                <a:latin typeface="&amp;quot"/>
              </a:rPr>
              <a:t>万或更大的数字，或输入很小的数字，如 </a:t>
            </a:r>
            <a:r>
              <a:rPr lang="en-US" altLang="zh-CN">
                <a:solidFill>
                  <a:srgbClr val="3E3E3E"/>
                </a:solidFill>
                <a:latin typeface="&amp;quot"/>
              </a:rPr>
              <a:t>0.001</a:t>
            </a:r>
            <a:r>
              <a:rPr lang="zh-CN" altLang="en-US">
                <a:solidFill>
                  <a:srgbClr val="3E3E3E"/>
                </a:solidFill>
                <a:latin typeface="&amp;quot"/>
              </a:rPr>
              <a:t>元、</a:t>
            </a:r>
            <a:r>
              <a:rPr lang="en-US" altLang="zh-CN">
                <a:solidFill>
                  <a:srgbClr val="3E3E3E"/>
                </a:solidFill>
                <a:latin typeface="&amp;quot"/>
              </a:rPr>
              <a:t>0</a:t>
            </a:r>
            <a:r>
              <a:rPr lang="zh-CN" altLang="en-US">
                <a:solidFill>
                  <a:srgbClr val="3E3E3E"/>
                </a:solidFill>
                <a:latin typeface="&amp;quot"/>
              </a:rPr>
              <a:t>或负数等。在宝贝描述的输入框内输入多个含有</a:t>
            </a:r>
            <a:r>
              <a:rPr lang="en-US" altLang="zh-CN">
                <a:solidFill>
                  <a:srgbClr val="3E3E3E"/>
                </a:solidFill>
                <a:latin typeface="&amp;quot"/>
              </a:rPr>
              <a:t>HTML</a:t>
            </a:r>
            <a:r>
              <a:rPr lang="zh-CN" altLang="en-US">
                <a:solidFill>
                  <a:srgbClr val="3E3E3E"/>
                </a:solidFill>
                <a:latin typeface="&amp;quot"/>
              </a:rPr>
              <a:t>或</a:t>
            </a:r>
            <a:r>
              <a:rPr lang="en-US" altLang="zh-CN">
                <a:solidFill>
                  <a:srgbClr val="3E3E3E"/>
                </a:solidFill>
                <a:latin typeface="&amp;quot"/>
              </a:rPr>
              <a:t>JavaScript</a:t>
            </a:r>
            <a:r>
              <a:rPr lang="zh-CN" altLang="en-US">
                <a:solidFill>
                  <a:srgbClr val="3E3E3E"/>
                </a:solidFill>
                <a:latin typeface="&amp;quot"/>
              </a:rPr>
              <a:t>代码的字符串，或上传</a:t>
            </a:r>
            <a:r>
              <a:rPr lang="en-US" altLang="zh-CN">
                <a:solidFill>
                  <a:srgbClr val="3E3E3E"/>
                </a:solidFill>
                <a:latin typeface="&amp;quot"/>
              </a:rPr>
              <a:t>100</a:t>
            </a:r>
            <a:r>
              <a:rPr lang="zh-CN" altLang="en-US">
                <a:solidFill>
                  <a:srgbClr val="3E3E3E"/>
                </a:solidFill>
                <a:latin typeface="&amp;quot"/>
              </a:rPr>
              <a:t>张图片等。</a:t>
            </a:r>
          </a:p>
          <a:p>
            <a:r>
              <a:rPr lang="zh-CN" altLang="en-US">
                <a:solidFill>
                  <a:srgbClr val="3E3E3E"/>
                </a:solidFill>
                <a:latin typeface="&amp;quot"/>
              </a:rPr>
              <a:t>　　（</a:t>
            </a:r>
            <a:r>
              <a:rPr lang="en-US" altLang="zh-CN">
                <a:solidFill>
                  <a:srgbClr val="3E3E3E"/>
                </a:solidFill>
                <a:latin typeface="&amp;quot"/>
              </a:rPr>
              <a:t>3</a:t>
            </a:r>
            <a:r>
              <a:rPr lang="zh-CN" altLang="en-US">
                <a:solidFill>
                  <a:srgbClr val="3E3E3E"/>
                </a:solidFill>
                <a:latin typeface="&amp;quot"/>
              </a:rPr>
              <a:t>）安装淘宝的旺旺客户端，打开旺旺聊天窗口，输入超过</a:t>
            </a:r>
            <a:r>
              <a:rPr lang="en-US" altLang="zh-CN">
                <a:solidFill>
                  <a:srgbClr val="3E3E3E"/>
                </a:solidFill>
                <a:latin typeface="&amp;quot"/>
              </a:rPr>
              <a:t>2KB</a:t>
            </a:r>
            <a:r>
              <a:rPr lang="zh-CN" altLang="en-US">
                <a:solidFill>
                  <a:srgbClr val="3E3E3E"/>
                </a:solidFill>
                <a:latin typeface="&amp;quot"/>
              </a:rPr>
              <a:t>大小的字符串、错误的</a:t>
            </a:r>
            <a:r>
              <a:rPr lang="en-US" altLang="zh-CN">
                <a:solidFill>
                  <a:srgbClr val="3E3E3E"/>
                </a:solidFill>
                <a:latin typeface="&amp;quot"/>
              </a:rPr>
              <a:t>URL</a:t>
            </a:r>
            <a:r>
              <a:rPr lang="zh-CN" altLang="en-US">
                <a:solidFill>
                  <a:srgbClr val="3E3E3E"/>
                </a:solidFill>
                <a:latin typeface="&amp;quot"/>
              </a:rPr>
              <a:t>、钓鱼网站网址、空格或不输入任何字符，执行发送。</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19B61660-DDDC-4B30-9E9C-5FFFF3076CFC}"/>
              </a:ext>
            </a:extLst>
          </p:cNvPr>
          <p:cNvSpPr/>
          <p:nvPr/>
        </p:nvSpPr>
        <p:spPr>
          <a:xfrm>
            <a:off x="408280" y="4823666"/>
            <a:ext cx="11505552" cy="923330"/>
          </a:xfrm>
          <a:prstGeom prst="rect">
            <a:avLst/>
          </a:prstGeom>
        </p:spPr>
        <p:txBody>
          <a:bodyPr wrap="square">
            <a:spAutoFit/>
          </a:bodyPr>
          <a:lstStyle/>
          <a:p>
            <a:r>
              <a:rPr lang="zh-CN" altLang="en-US" dirty="0">
                <a:solidFill>
                  <a:srgbClr val="3E3E3E"/>
                </a:solidFill>
                <a:latin typeface="&amp;quot"/>
              </a:rPr>
              <a:t>讨论：反叛测试法让测试人员更多地关注产品如何处理非正常输入，对于提高软件质量有如下帮助：</a:t>
            </a:r>
          </a:p>
          <a:p>
            <a:r>
              <a:rPr lang="zh-CN" altLang="en-US" dirty="0">
                <a:solidFill>
                  <a:srgbClr val="3E3E3E"/>
                </a:solidFill>
                <a:latin typeface="&amp;quot"/>
              </a:rPr>
              <a:t>　　测试人员的测试重点是产品处理非正常输入的能力，测试人员测试异常的输入值，关注已知的恶意输入，将有助于提高系统的健壮性和容错性。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115399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6" name="矩形 15">
            <a:extLst>
              <a:ext uri="{FF2B5EF4-FFF2-40B4-BE49-F238E27FC236}">
                <a16:creationId xmlns:a16="http://schemas.microsoft.com/office/drawing/2014/main" id="{61F42693-AE82-4F00-A00D-03BD418C6DD6}"/>
              </a:ext>
            </a:extLst>
          </p:cNvPr>
          <p:cNvSpPr/>
          <p:nvPr/>
        </p:nvSpPr>
        <p:spPr>
          <a:xfrm>
            <a:off x="532564" y="1300947"/>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Obsessive-Compulsive Tour【</a:t>
            </a:r>
            <a:r>
              <a:rPr lang="zh-CN" altLang="en-US" sz="3200" b="1" dirty="0"/>
              <a:t>强迫症测试法</a:t>
            </a:r>
            <a:r>
              <a:rPr lang="en-US" altLang="zh-CN" sz="3200" b="1" dirty="0"/>
              <a:t>】</a:t>
            </a:r>
          </a:p>
          <a:p>
            <a:r>
              <a:rPr lang="zh-CN" altLang="en-US" sz="2400" dirty="0"/>
              <a:t>测试人员一遍又一遍地输入同样的数据，反复地执行同样的操作。</a:t>
            </a:r>
          </a:p>
        </p:txBody>
      </p:sp>
      <p:sp>
        <p:nvSpPr>
          <p:cNvPr id="2" name="矩形 1">
            <a:extLst>
              <a:ext uri="{FF2B5EF4-FFF2-40B4-BE49-F238E27FC236}">
                <a16:creationId xmlns:a16="http://schemas.microsoft.com/office/drawing/2014/main" id="{14F1F26F-D770-4CE9-9FEE-29A13F0335AE}"/>
              </a:ext>
            </a:extLst>
          </p:cNvPr>
          <p:cNvSpPr/>
          <p:nvPr/>
        </p:nvSpPr>
        <p:spPr>
          <a:xfrm>
            <a:off x="532564" y="2255054"/>
            <a:ext cx="11448591" cy="2585323"/>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访问淘宝网首页，进入会员登录页面，测试人员使用正确的会员名和密码进行登录操作，成功后退出，再次以同样的数据进行登录操作；或在会员注册页面，输入同样的数据进行会员注册操作，成功后再次以同样的数据进行会员注册操作。</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）访问淘宝网首页，进入到查看一个商品的页面，将此商品加入购物车，继续选择该商品再次加入购物车；或者在淘宝网购买多个同样的商品看是否有折扣信息；或重复地对同一个商品进行下单和付款操作。</a:t>
            </a:r>
          </a:p>
          <a:p>
            <a:r>
              <a:rPr lang="zh-CN" altLang="en-US" dirty="0">
                <a:solidFill>
                  <a:srgbClr val="3E3E3E"/>
                </a:solidFill>
                <a:latin typeface="&amp;quot"/>
              </a:rPr>
              <a:t>　　（</a:t>
            </a:r>
            <a:r>
              <a:rPr lang="en-US" altLang="zh-CN" dirty="0">
                <a:solidFill>
                  <a:srgbClr val="3E3E3E"/>
                </a:solidFill>
                <a:latin typeface="&amp;quot"/>
              </a:rPr>
              <a:t>3</a:t>
            </a:r>
            <a:r>
              <a:rPr lang="zh-CN" altLang="en-US" dirty="0">
                <a:solidFill>
                  <a:srgbClr val="3E3E3E"/>
                </a:solidFill>
                <a:latin typeface="&amp;quot"/>
              </a:rPr>
              <a:t>）访问淘宝网首页，卖家用户登录成功后，进入商品管理页面，编辑某一个商品的时候，修改商品描述信息为同一个字符，保存成功后，再次编辑同一个商品，再次修改同样的商品描述信息，重要的是使用同样的数据重复操作同样的功能。</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A9F43E37-3D72-4AE8-A7EC-2C2848B9D52D}"/>
              </a:ext>
            </a:extLst>
          </p:cNvPr>
          <p:cNvSpPr/>
          <p:nvPr/>
        </p:nvSpPr>
        <p:spPr>
          <a:xfrm>
            <a:off x="534151" y="4873072"/>
            <a:ext cx="11447003" cy="1477328"/>
          </a:xfrm>
          <a:prstGeom prst="rect">
            <a:avLst/>
          </a:prstGeom>
        </p:spPr>
        <p:txBody>
          <a:bodyPr wrap="square">
            <a:spAutoFit/>
          </a:bodyPr>
          <a:lstStyle/>
          <a:p>
            <a:r>
              <a:rPr lang="zh-CN" altLang="en-US" dirty="0">
                <a:solidFill>
                  <a:srgbClr val="3E3E3E"/>
                </a:solidFill>
                <a:latin typeface="&amp;quot"/>
              </a:rPr>
              <a:t>讨论：强迫症测试法让测试人员更多地关注系统如何处理重复输入，对于提高软件质量有如下帮助：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）测试人员的测试重点是系统处理重复输入的能力，开发人员通常会忘记为这些场景编写错误处理程序，而这些重复输入有时候会造成重大的破坏。</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）用户有时候会由于第一次输入错误而不得不回头重新输入同样的内容，测试人员关注重执行的操作，将有助于提高系统的健壮性和容错性。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364103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08277" y="1295670"/>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Intellectual Tour【</a:t>
            </a:r>
            <a:r>
              <a:rPr lang="zh-CN" altLang="en-US" sz="3200" b="1" dirty="0"/>
              <a:t>极限测试法</a:t>
            </a:r>
            <a:r>
              <a:rPr lang="en-US" altLang="zh-CN" sz="3200" b="1" dirty="0"/>
              <a:t>】</a:t>
            </a:r>
          </a:p>
          <a:p>
            <a:r>
              <a:rPr lang="zh-CN" altLang="en-US" sz="2400" dirty="0"/>
              <a:t>测试人员对于某个特性提出很多难以回答的问题，运行程序查看结果是否正确</a:t>
            </a:r>
          </a:p>
        </p:txBody>
      </p:sp>
      <p:sp>
        <p:nvSpPr>
          <p:cNvPr id="2" name="矩形 1">
            <a:extLst>
              <a:ext uri="{FF2B5EF4-FFF2-40B4-BE49-F238E27FC236}">
                <a16:creationId xmlns:a16="http://schemas.microsoft.com/office/drawing/2014/main" id="{D2E43468-0D97-46DB-8939-842FA89C79F3}"/>
              </a:ext>
            </a:extLst>
          </p:cNvPr>
          <p:cNvSpPr/>
          <p:nvPr/>
        </p:nvSpPr>
        <p:spPr>
          <a:xfrm>
            <a:off x="408274" y="2225119"/>
            <a:ext cx="11572874" cy="1477328"/>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）以淘宝的商品搜索功能为例，测试人员提出问题，如果我输入超过</a:t>
            </a:r>
            <a:r>
              <a:rPr lang="en-US" altLang="zh-CN" dirty="0">
                <a:solidFill>
                  <a:srgbClr val="3E3E3E"/>
                </a:solidFill>
                <a:latin typeface="&amp;quot"/>
              </a:rPr>
              <a:t>256</a:t>
            </a:r>
            <a:r>
              <a:rPr lang="zh-CN" altLang="en-US" dirty="0">
                <a:solidFill>
                  <a:srgbClr val="3E3E3E"/>
                </a:solidFill>
                <a:latin typeface="&amp;quot"/>
              </a:rPr>
              <a:t>个字符进行搜索会怎样？如果我输入不存在的商品名称进行搜索会怎样？如果我输入非法字符进行搜索会怎样？</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）以淘宝的购物车功能为例，测试人员提出问题，如果我加入</a:t>
            </a:r>
            <a:r>
              <a:rPr lang="en-US" altLang="zh-CN" dirty="0">
                <a:solidFill>
                  <a:srgbClr val="3E3E3E"/>
                </a:solidFill>
                <a:latin typeface="&amp;quot"/>
              </a:rPr>
              <a:t>200</a:t>
            </a:r>
            <a:r>
              <a:rPr lang="zh-CN" altLang="en-US" dirty="0">
                <a:solidFill>
                  <a:srgbClr val="3E3E3E"/>
                </a:solidFill>
                <a:latin typeface="&amp;quot"/>
              </a:rPr>
              <a:t>个商品到购物车里面会怎样？如果我在购物车里面加入相同的商品会怎样？如果我的购物车里面所有商品价格的总和大于</a:t>
            </a:r>
            <a:r>
              <a:rPr lang="en-US" altLang="zh-CN" dirty="0">
                <a:solidFill>
                  <a:srgbClr val="3E3E3E"/>
                </a:solidFill>
                <a:latin typeface="&amp;quot"/>
              </a:rPr>
              <a:t>100</a:t>
            </a:r>
            <a:r>
              <a:rPr lang="zh-CN" altLang="en-US" dirty="0">
                <a:solidFill>
                  <a:srgbClr val="3E3E3E"/>
                </a:solidFill>
                <a:latin typeface="&amp;quot"/>
              </a:rPr>
              <a:t>万会怎样？</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165C8388-E8E4-4B0F-9C1E-C87064C99030}"/>
              </a:ext>
            </a:extLst>
          </p:cNvPr>
          <p:cNvSpPr/>
          <p:nvPr/>
        </p:nvSpPr>
        <p:spPr>
          <a:xfrm>
            <a:off x="374292" y="3869794"/>
            <a:ext cx="11443415" cy="1477328"/>
          </a:xfrm>
          <a:prstGeom prst="rect">
            <a:avLst/>
          </a:prstGeom>
        </p:spPr>
        <p:txBody>
          <a:bodyPr wrap="square">
            <a:spAutoFit/>
          </a:bodyPr>
          <a:lstStyle/>
          <a:p>
            <a:r>
              <a:rPr lang="zh-CN" altLang="en-US" dirty="0">
                <a:solidFill>
                  <a:srgbClr val="3E3E3E"/>
                </a:solidFill>
                <a:latin typeface="&amp;quot"/>
              </a:rPr>
              <a:t>讨论：极限测试法让测试人员更多地关注系统的应变承受能力，对于提高软件质量有如下帮助：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）测试人员的测试重点是系统的应变承受能力，测试人员故意输入一些看似没有意义的输入，所做的一切不一定要有什么实际意义，这么做的原因只是因为系统允许这么做。</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）这个测试法能发现各种类型的缺陷，从非常重要的缺陷到简单甚至愚蠢的缺陷。它取决于测试人员的驾驭能力，向系统提出最难的问题，就会发现系统处理困难问题的能力到底如何。</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24495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5" name="矩形 14">
            <a:extLst>
              <a:ext uri="{FF2B5EF4-FFF2-40B4-BE49-F238E27FC236}">
                <a16:creationId xmlns:a16="http://schemas.microsoft.com/office/drawing/2014/main" id="{75983301-2238-4E9D-AD55-1D47D87D7738}"/>
              </a:ext>
            </a:extLst>
          </p:cNvPr>
          <p:cNvSpPr/>
          <p:nvPr/>
        </p:nvSpPr>
        <p:spPr>
          <a:xfrm>
            <a:off x="309562" y="1264656"/>
            <a:ext cx="11572875" cy="892552"/>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Arrogant American Tour【</a:t>
            </a:r>
            <a:r>
              <a:rPr lang="zh-CN" altLang="en-US" sz="3200" b="1" dirty="0"/>
              <a:t>麻烦测试法</a:t>
            </a:r>
            <a:r>
              <a:rPr lang="en-US" altLang="zh-CN" sz="3200" b="1" dirty="0"/>
              <a:t>】</a:t>
            </a:r>
          </a:p>
          <a:p>
            <a:r>
              <a:rPr lang="zh-CN" altLang="en-US" sz="2000" dirty="0"/>
              <a:t>测试人员对于某个特性故意设置各种障碍来看产品如何应对，思路就是采用一些非正常的使用方式。</a:t>
            </a:r>
          </a:p>
        </p:txBody>
      </p:sp>
      <p:sp>
        <p:nvSpPr>
          <p:cNvPr id="2" name="矩形 1">
            <a:extLst>
              <a:ext uri="{FF2B5EF4-FFF2-40B4-BE49-F238E27FC236}">
                <a16:creationId xmlns:a16="http://schemas.microsoft.com/office/drawing/2014/main" id="{FF28FE73-E3FE-4CA9-AE65-FD6F48E1F806}"/>
              </a:ext>
            </a:extLst>
          </p:cNvPr>
          <p:cNvSpPr/>
          <p:nvPr/>
        </p:nvSpPr>
        <p:spPr>
          <a:xfrm>
            <a:off x="210843" y="2136339"/>
            <a:ext cx="11572875" cy="1754326"/>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）淘宝的会员注册功能要求用户在有效时间内激活账号。测试人员故意在有效时间内不激活，而在有效期过后再激活，以检查激活功能的逻辑。</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以淘宝的购物车功能为例，测试人员加入了多个商品到购物车里面，然后到订单确认页面，减去购物车中某个最贵的或最便宜的商品，检查订单价格的计算结果。或者新增一个最贵的或最便宜的商品到购物车中，再检查订单价格的计算结果。</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3D413B98-FA26-4743-986A-DF3B4F9CA815}"/>
              </a:ext>
            </a:extLst>
          </p:cNvPr>
          <p:cNvSpPr/>
          <p:nvPr/>
        </p:nvSpPr>
        <p:spPr>
          <a:xfrm>
            <a:off x="210842" y="4116016"/>
            <a:ext cx="11507681" cy="923330"/>
          </a:xfrm>
          <a:prstGeom prst="rect">
            <a:avLst/>
          </a:prstGeom>
        </p:spPr>
        <p:txBody>
          <a:bodyPr wrap="square">
            <a:spAutoFit/>
          </a:bodyPr>
          <a:lstStyle/>
          <a:p>
            <a:r>
              <a:rPr lang="zh-CN" altLang="en-US" dirty="0">
                <a:solidFill>
                  <a:srgbClr val="3E3E3E"/>
                </a:solidFill>
                <a:latin typeface="&amp;quot"/>
              </a:rPr>
              <a:t>讨论：麻烦测试法让测试人员更多关注产品的应变承受能力，对于提高软件质量有如下帮助：</a:t>
            </a:r>
          </a:p>
          <a:p>
            <a:r>
              <a:rPr lang="zh-CN" altLang="en-US" dirty="0">
                <a:solidFill>
                  <a:srgbClr val="3E3E3E"/>
                </a:solidFill>
                <a:latin typeface="&amp;quot"/>
              </a:rPr>
              <a:t>　　麻烦测试法是极限测试法的变种，测试人员的测试重点也是产品的应变能力，测试人员可以故意设置各种障碍来查看系统程序是否考虑其异常性。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624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08277" y="1295670"/>
            <a:ext cx="11572875" cy="861774"/>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Clubbing Tour【</a:t>
            </a:r>
            <a:r>
              <a:rPr lang="zh-CN" altLang="en-US" sz="3200" b="1" dirty="0"/>
              <a:t>通宵测试法</a:t>
            </a:r>
            <a:r>
              <a:rPr lang="en-US" altLang="zh-CN" sz="3200" b="1" dirty="0"/>
              <a:t>】</a:t>
            </a:r>
          </a:p>
          <a:p>
            <a:r>
              <a:rPr lang="zh-CN" altLang="en-US" dirty="0"/>
              <a:t>测试人员连续不断地使用某个特性或将文件一直保持打开的状态，让某些特性的运行时间特别长</a:t>
            </a:r>
            <a:endParaRPr lang="zh-CN" altLang="en-US" sz="2400" dirty="0"/>
          </a:p>
        </p:txBody>
      </p:sp>
      <p:sp>
        <p:nvSpPr>
          <p:cNvPr id="2" name="矩形 1">
            <a:extLst>
              <a:ext uri="{FF2B5EF4-FFF2-40B4-BE49-F238E27FC236}">
                <a16:creationId xmlns:a16="http://schemas.microsoft.com/office/drawing/2014/main" id="{CBBAC02B-4F37-420C-BBD0-20408E4C3F7D}"/>
              </a:ext>
            </a:extLst>
          </p:cNvPr>
          <p:cNvSpPr/>
          <p:nvPr/>
        </p:nvSpPr>
        <p:spPr>
          <a:xfrm>
            <a:off x="188513" y="2163006"/>
            <a:ext cx="11572875" cy="2031325"/>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）安装旺旺客户端，打开旺旺帮助窗口，保持该窗口一个晚上不关闭，第二天单击</a:t>
            </a:r>
            <a:r>
              <a:rPr lang="en-US" altLang="zh-CN" dirty="0">
                <a:solidFill>
                  <a:srgbClr val="3E3E3E"/>
                </a:solidFill>
                <a:latin typeface="&amp;quot"/>
              </a:rPr>
              <a:t>"</a:t>
            </a:r>
            <a:r>
              <a:rPr lang="zh-CN" altLang="en-US" dirty="0">
                <a:solidFill>
                  <a:srgbClr val="3E3E3E"/>
                </a:solidFill>
                <a:latin typeface="&amp;quot"/>
              </a:rPr>
              <a:t>提意见</a:t>
            </a:r>
            <a:r>
              <a:rPr lang="en-US" altLang="zh-CN" dirty="0">
                <a:solidFill>
                  <a:srgbClr val="3E3E3E"/>
                </a:solidFill>
                <a:latin typeface="&amp;quot"/>
              </a:rPr>
              <a:t>"</a:t>
            </a:r>
            <a:r>
              <a:rPr lang="zh-CN" altLang="en-US" dirty="0">
                <a:solidFill>
                  <a:srgbClr val="3E3E3E"/>
                </a:solidFill>
                <a:latin typeface="&amp;quot"/>
              </a:rPr>
              <a:t>标签（</a:t>
            </a:r>
            <a:r>
              <a:rPr lang="en-US" altLang="zh-CN" dirty="0">
                <a:solidFill>
                  <a:srgbClr val="3E3E3E"/>
                </a:solidFill>
                <a:latin typeface="&amp;quot"/>
              </a:rPr>
              <a:t>Tab</a:t>
            </a:r>
            <a:r>
              <a:rPr lang="zh-CN" altLang="en-US" dirty="0">
                <a:solidFill>
                  <a:srgbClr val="3E3E3E"/>
                </a:solidFill>
                <a:latin typeface="&amp;quot"/>
              </a:rPr>
              <a:t>），该标签显示</a:t>
            </a:r>
            <a:r>
              <a:rPr lang="en-US" altLang="zh-CN" dirty="0">
                <a:solidFill>
                  <a:srgbClr val="3E3E3E"/>
                </a:solidFill>
                <a:latin typeface="&amp;quot"/>
              </a:rPr>
              <a:t>Server 500</a:t>
            </a:r>
            <a:r>
              <a:rPr lang="zh-CN" altLang="en-US" dirty="0">
                <a:solidFill>
                  <a:srgbClr val="3E3E3E"/>
                </a:solidFill>
                <a:latin typeface="&amp;quot"/>
              </a:rPr>
              <a:t>错误页面。原因是旺旺设置了网页失效时间，只要打开应用超过了一定时间且用户未做任何操作，旺旺就会报告</a:t>
            </a:r>
            <a:r>
              <a:rPr lang="en-US" altLang="zh-CN" dirty="0">
                <a:solidFill>
                  <a:srgbClr val="3E3E3E"/>
                </a:solidFill>
                <a:latin typeface="&amp;quot"/>
              </a:rPr>
              <a:t>Server 500</a:t>
            </a:r>
            <a:r>
              <a:rPr lang="zh-CN" altLang="en-US" dirty="0">
                <a:solidFill>
                  <a:srgbClr val="3E3E3E"/>
                </a:solidFill>
                <a:latin typeface="&amp;quot"/>
              </a:rPr>
              <a:t>错误，且报告界面不友好。</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访问淘宝网首页，卖家会员登录成功后，进入到商品管理页面。发布商品的时候，上传尺寸巨大的商品图片，检查上传操作能否顺利完成，或在编辑商品页面进行长时间的修改但不保存，在通宵操作的情况下查看页面的反应情况或</a:t>
            </a:r>
            <a:r>
              <a:rPr lang="en-US" altLang="zh-CN" dirty="0">
                <a:solidFill>
                  <a:srgbClr val="3E3E3E"/>
                </a:solidFill>
                <a:latin typeface="&amp;quot"/>
              </a:rPr>
              <a:t>JS</a:t>
            </a:r>
            <a:r>
              <a:rPr lang="zh-CN" altLang="en-US" dirty="0">
                <a:solidFill>
                  <a:srgbClr val="3E3E3E"/>
                </a:solidFill>
                <a:latin typeface="&amp;quot"/>
              </a:rPr>
              <a:t>的加载情况。</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701A769D-A9B3-4D54-B940-AD7F59872F07}"/>
              </a:ext>
            </a:extLst>
          </p:cNvPr>
          <p:cNvSpPr/>
          <p:nvPr/>
        </p:nvSpPr>
        <p:spPr>
          <a:xfrm>
            <a:off x="188513" y="4269725"/>
            <a:ext cx="11572874" cy="1477328"/>
          </a:xfrm>
          <a:prstGeom prst="rect">
            <a:avLst/>
          </a:prstGeom>
        </p:spPr>
        <p:txBody>
          <a:bodyPr wrap="square">
            <a:spAutoFit/>
          </a:bodyPr>
          <a:lstStyle/>
          <a:p>
            <a:r>
              <a:rPr lang="zh-CN" altLang="en-US" dirty="0">
                <a:solidFill>
                  <a:srgbClr val="3E3E3E"/>
                </a:solidFill>
                <a:latin typeface="&amp;quot"/>
              </a:rPr>
              <a:t>讨论：通宵测试法让测试人员更多地关注产品的持续运行能力，对于提高软件质量有如下帮助：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）使用通宵测试法的测试人员一般会让产品一直保持运行，而不去关闭它。对于一些移动设备上的程序来说，持续运行许多天是常见的情景，此类测试就变得更为重要。</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）由于产品一直没有重新启动，则有些初始化数据没有被重置过，可能会发现一些潜在的问题，将有助于提高系统的可靠性和稳定性。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19827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08277" y="1295670"/>
            <a:ext cx="11572875" cy="861774"/>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Test One Get One Free Tour【</a:t>
            </a:r>
            <a:r>
              <a:rPr lang="zh-CN" altLang="en-US" sz="3200" b="1" dirty="0"/>
              <a:t>测一送一测试法</a:t>
            </a:r>
            <a:r>
              <a:rPr lang="en-US" altLang="zh-CN" sz="3200" b="1" dirty="0"/>
              <a:t>】</a:t>
            </a:r>
          </a:p>
          <a:p>
            <a:r>
              <a:rPr lang="zh-CN" altLang="en-US" dirty="0"/>
              <a:t>测试人员同时运行同一个应用程序的多个实例，多个用户同时使用同一个特性，类似于多线程测试模型</a:t>
            </a:r>
            <a:endParaRPr lang="zh-CN" altLang="en-US" sz="2400" dirty="0"/>
          </a:p>
        </p:txBody>
      </p:sp>
      <p:sp>
        <p:nvSpPr>
          <p:cNvPr id="2" name="矩形 1">
            <a:extLst>
              <a:ext uri="{FF2B5EF4-FFF2-40B4-BE49-F238E27FC236}">
                <a16:creationId xmlns:a16="http://schemas.microsoft.com/office/drawing/2014/main" id="{CBBAC02B-4F37-420C-BBD0-20408E4C3F7D}"/>
              </a:ext>
            </a:extLst>
          </p:cNvPr>
          <p:cNvSpPr/>
          <p:nvPr/>
        </p:nvSpPr>
        <p:spPr>
          <a:xfrm>
            <a:off x="188513" y="2163006"/>
            <a:ext cx="11572875" cy="2308324"/>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zh-CN" altLang="en-US" dirty="0"/>
              <a:t>（</a:t>
            </a:r>
            <a:r>
              <a:rPr lang="en-US" altLang="zh-CN" dirty="0"/>
              <a:t>1</a:t>
            </a:r>
            <a:r>
              <a:rPr lang="zh-CN" altLang="en-US" dirty="0"/>
              <a:t>）同时打开两个浏览器，或某一个浏览器中的两个标签，访问淘宝网首页，进入到会员注册页面，输入同一个会员名后同时进行注册操作；或者模拟多个用户使用不同的安全登录方式同时登录淘宝。</a:t>
            </a:r>
          </a:p>
          <a:p>
            <a:r>
              <a:rPr lang="zh-CN" altLang="en-US" dirty="0"/>
              <a:t>　　（</a:t>
            </a:r>
            <a:r>
              <a:rPr lang="en-US" altLang="zh-CN" dirty="0"/>
              <a:t>2</a:t>
            </a:r>
            <a:r>
              <a:rPr lang="zh-CN" altLang="en-US" dirty="0"/>
              <a:t>）访问淘宝网首页，卖家会员登录成功后，进入到商品管理页面，编辑商品宝贝的时候，多个用户同时编辑同一个商品，检查会产生什么样的结果。</a:t>
            </a:r>
          </a:p>
          <a:p>
            <a:r>
              <a:rPr lang="zh-CN" altLang="en-US" dirty="0"/>
              <a:t>　　（</a:t>
            </a:r>
            <a:r>
              <a:rPr lang="en-US" altLang="zh-CN" dirty="0"/>
              <a:t>3</a:t>
            </a:r>
            <a:r>
              <a:rPr lang="zh-CN" altLang="en-US" dirty="0"/>
              <a:t>）运行淘宝助理客户端，使用账户</a:t>
            </a:r>
            <a:r>
              <a:rPr lang="en-US" altLang="zh-CN" dirty="0"/>
              <a:t>A</a:t>
            </a:r>
            <a:r>
              <a:rPr lang="zh-CN" altLang="en-US" dirty="0"/>
              <a:t>进行登录成功后，再开启一个新的客户端，使用账户</a:t>
            </a:r>
            <a:r>
              <a:rPr lang="en-US" altLang="zh-CN" dirty="0"/>
              <a:t>B</a:t>
            </a:r>
            <a:r>
              <a:rPr lang="zh-CN" altLang="en-US" dirty="0"/>
              <a:t>进行登录和并执行业务操作，查看这些操作的结果是否在数据库中记录正确。</a:t>
            </a:r>
          </a:p>
          <a:p>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701A769D-A9B3-4D54-B940-AD7F59872F07}"/>
              </a:ext>
            </a:extLst>
          </p:cNvPr>
          <p:cNvSpPr/>
          <p:nvPr/>
        </p:nvSpPr>
        <p:spPr>
          <a:xfrm>
            <a:off x="188513" y="4269725"/>
            <a:ext cx="11572874" cy="1200329"/>
          </a:xfrm>
          <a:prstGeom prst="rect">
            <a:avLst/>
          </a:prstGeom>
        </p:spPr>
        <p:txBody>
          <a:bodyPr wrap="square">
            <a:spAutoFit/>
          </a:bodyPr>
          <a:lstStyle/>
          <a:p>
            <a:r>
              <a:rPr lang="zh-CN" altLang="en-US" dirty="0"/>
              <a:t>讨论：测一送一测试法让测试人员更多地关注产品的并发处理能力，对于提高软件质量有如下帮助：</a:t>
            </a:r>
          </a:p>
          <a:p>
            <a:r>
              <a:rPr lang="zh-CN" altLang="en-US" dirty="0"/>
              <a:t>　　（</a:t>
            </a:r>
            <a:r>
              <a:rPr lang="en-US" altLang="zh-CN" dirty="0"/>
              <a:t>1</a:t>
            </a:r>
            <a:r>
              <a:rPr lang="zh-CN" altLang="en-US" dirty="0"/>
              <a:t>）测试人员重点测试产品的并发处理能力，有助于尽早发现访问冲突、数据损坏等严重问题。</a:t>
            </a:r>
          </a:p>
          <a:p>
            <a:r>
              <a:rPr lang="zh-CN" altLang="en-US" dirty="0"/>
              <a:t>　　（</a:t>
            </a:r>
            <a:r>
              <a:rPr lang="en-US" altLang="zh-CN" dirty="0"/>
              <a:t>2</a:t>
            </a:r>
            <a:r>
              <a:rPr lang="zh-CN" altLang="en-US" dirty="0"/>
              <a:t>）测一送一测试法来自购物时商家的</a:t>
            </a:r>
            <a:r>
              <a:rPr lang="en-US" altLang="zh-CN" dirty="0"/>
              <a:t>"</a:t>
            </a:r>
            <a:r>
              <a:rPr lang="zh-CN" altLang="en-US" dirty="0"/>
              <a:t>买一送一</a:t>
            </a:r>
            <a:r>
              <a:rPr lang="en-US" altLang="zh-CN" dirty="0"/>
              <a:t>"</a:t>
            </a:r>
            <a:r>
              <a:rPr lang="zh-CN" altLang="en-US" dirty="0"/>
              <a:t>营销策略，测试人员一旦在某个实例上发现缺陷，则在另外一个实例上也必然发现该缺陷。</a:t>
            </a:r>
          </a:p>
        </p:txBody>
      </p:sp>
    </p:spTree>
    <p:extLst>
      <p:ext uri="{BB962C8B-B14F-4D97-AF65-F5344CB8AC3E}">
        <p14:creationId xmlns:p14="http://schemas.microsoft.com/office/powerpoint/2010/main" val="3112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08277" y="1295670"/>
            <a:ext cx="11572875" cy="1138773"/>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Rained-Out Tour【</a:t>
            </a:r>
            <a:r>
              <a:rPr lang="zh-CN" altLang="en-US" sz="3200" b="1" dirty="0"/>
              <a:t>取消测试法</a:t>
            </a:r>
            <a:r>
              <a:rPr lang="en-US" altLang="zh-CN" sz="3200" b="1" dirty="0"/>
              <a:t>】</a:t>
            </a:r>
          </a:p>
          <a:p>
            <a:r>
              <a:rPr lang="zh-CN" altLang="en-US" dirty="0"/>
              <a:t>测试人员启动某些功能操作后再停止它运行，对所有提供取消选项的功能或需要较长时间才能完成的功能执行取消操作，检查程序的自我清除能力。</a:t>
            </a:r>
            <a:endParaRPr lang="zh-CN" altLang="en-US" sz="2400" dirty="0"/>
          </a:p>
        </p:txBody>
      </p:sp>
      <p:sp>
        <p:nvSpPr>
          <p:cNvPr id="2" name="矩形 1">
            <a:extLst>
              <a:ext uri="{FF2B5EF4-FFF2-40B4-BE49-F238E27FC236}">
                <a16:creationId xmlns:a16="http://schemas.microsoft.com/office/drawing/2014/main" id="{CBBAC02B-4F37-420C-BBD0-20408E4C3F7D}"/>
              </a:ext>
            </a:extLst>
          </p:cNvPr>
          <p:cNvSpPr/>
          <p:nvPr/>
        </p:nvSpPr>
        <p:spPr>
          <a:xfrm>
            <a:off x="188513" y="2695670"/>
            <a:ext cx="11572875" cy="2862322"/>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zh-CN" altLang="en-US" dirty="0"/>
              <a:t>（</a:t>
            </a:r>
            <a:r>
              <a:rPr lang="en-US" altLang="zh-CN" dirty="0"/>
              <a:t>1</a:t>
            </a:r>
            <a:r>
              <a:rPr lang="zh-CN" altLang="en-US" dirty="0"/>
              <a:t>）访问淘宝网首页，登录成功后，进入我的淘宝页面，再进入密码修改页面，输入旧的密码和新密码及确认密码，单击提交后，有个对话框提示是否确定需要修改，并提供取消功能。测试人员需要测试该取消功能，并尝试按</a:t>
            </a:r>
            <a:r>
              <a:rPr lang="en-US" altLang="zh-CN" dirty="0"/>
              <a:t>Esc</a:t>
            </a:r>
            <a:r>
              <a:rPr lang="zh-CN" altLang="en-US" dirty="0"/>
              <a:t>键或回退按钮来取消修改。</a:t>
            </a:r>
          </a:p>
          <a:p>
            <a:r>
              <a:rPr lang="zh-CN" altLang="en-US" dirty="0"/>
              <a:t>　　（</a:t>
            </a:r>
            <a:r>
              <a:rPr lang="en-US" altLang="zh-CN" dirty="0"/>
              <a:t>2</a:t>
            </a:r>
            <a:r>
              <a:rPr lang="zh-CN" altLang="en-US" dirty="0"/>
              <a:t>）访问淘宝网首页，卖家会员登录成功后，进入商品管理页面，发布商品的时候，上传较大图片，上传的过程中，页面显示</a:t>
            </a:r>
            <a:r>
              <a:rPr lang="en-US" altLang="zh-CN" dirty="0"/>
              <a:t>"</a:t>
            </a:r>
            <a:r>
              <a:rPr lang="zh-CN" altLang="en-US" dirty="0"/>
              <a:t>取消</a:t>
            </a:r>
            <a:r>
              <a:rPr lang="en-US" altLang="zh-CN" dirty="0"/>
              <a:t>"</a:t>
            </a:r>
            <a:r>
              <a:rPr lang="zh-CN" altLang="en-US" dirty="0"/>
              <a:t>按钮，测试人员需要测试单击该按钮后，程序是否出现异常情况，并返回到之前的页面四处地检查一下。</a:t>
            </a:r>
          </a:p>
          <a:p>
            <a:r>
              <a:rPr lang="zh-CN" altLang="en-US" dirty="0"/>
              <a:t>　　（</a:t>
            </a:r>
            <a:r>
              <a:rPr lang="en-US" altLang="zh-CN" dirty="0"/>
              <a:t>3</a:t>
            </a:r>
            <a:r>
              <a:rPr lang="zh-CN" altLang="en-US" dirty="0"/>
              <a:t>）运行淘宝的旺旺客户端，使用账号</a:t>
            </a:r>
            <a:r>
              <a:rPr lang="en-US" altLang="zh-CN" dirty="0"/>
              <a:t>A</a:t>
            </a:r>
            <a:r>
              <a:rPr lang="zh-CN" altLang="en-US" dirty="0"/>
              <a:t>和另一个旺旺账号</a:t>
            </a:r>
            <a:r>
              <a:rPr lang="en-US" altLang="zh-CN" dirty="0"/>
              <a:t>B</a:t>
            </a:r>
            <a:r>
              <a:rPr lang="zh-CN" altLang="en-US" dirty="0"/>
              <a:t>进行聊天，在聊天窗口进行文件传送。选择传送一个非常大的文件或文件夹，在传送过程中进行取消操作，查看内存和相关特性是否存在不稳定的变化。重复多次文件传送和取消操作，检查内存和相关特性是否正常。</a:t>
            </a:r>
          </a:p>
        </p:txBody>
      </p:sp>
    </p:spTree>
    <p:extLst>
      <p:ext uri="{BB962C8B-B14F-4D97-AF65-F5344CB8AC3E}">
        <p14:creationId xmlns:p14="http://schemas.microsoft.com/office/powerpoint/2010/main" val="321280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35006" y="1295670"/>
            <a:ext cx="11546146" cy="1145689"/>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Saboteur  Tour【</a:t>
            </a:r>
            <a:r>
              <a:rPr lang="zh-CN" altLang="en-US" sz="3200" b="1" dirty="0"/>
              <a:t>破坏测试法</a:t>
            </a:r>
            <a:r>
              <a:rPr lang="en-US" altLang="zh-CN" sz="3200" b="1" dirty="0"/>
              <a:t>】</a:t>
            </a:r>
          </a:p>
          <a:p>
            <a:r>
              <a:rPr lang="zh-CN" altLang="en-US" dirty="0"/>
              <a:t>测试人员试图利用每个可能的机会暗中破坏产品，人为地创建恶劣的运行环境（内存少、无权限、断网、故障注入等）</a:t>
            </a:r>
            <a:endParaRPr lang="zh-CN" altLang="en-US" sz="2400" dirty="0"/>
          </a:p>
        </p:txBody>
      </p:sp>
      <p:sp>
        <p:nvSpPr>
          <p:cNvPr id="2" name="矩形 1">
            <a:extLst>
              <a:ext uri="{FF2B5EF4-FFF2-40B4-BE49-F238E27FC236}">
                <a16:creationId xmlns:a16="http://schemas.microsoft.com/office/drawing/2014/main" id="{CBBAC02B-4F37-420C-BBD0-20408E4C3F7D}"/>
              </a:ext>
            </a:extLst>
          </p:cNvPr>
          <p:cNvSpPr/>
          <p:nvPr/>
        </p:nvSpPr>
        <p:spPr>
          <a:xfrm>
            <a:off x="230981" y="2761799"/>
            <a:ext cx="11572875" cy="2585323"/>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zh-CN" altLang="en-US" dirty="0"/>
              <a:t>（</a:t>
            </a:r>
            <a:r>
              <a:rPr lang="en-US" altLang="zh-CN" dirty="0"/>
              <a:t>1</a:t>
            </a:r>
            <a:r>
              <a:rPr lang="zh-CN" altLang="en-US" dirty="0"/>
              <a:t>）使用测试工具来限制测试计算机的网速，然后访问淘宝网首页，会员登录后进入我的收藏夹页面；单击</a:t>
            </a:r>
            <a:r>
              <a:rPr lang="en-US" altLang="zh-CN" dirty="0"/>
              <a:t>"</a:t>
            </a:r>
            <a:r>
              <a:rPr lang="zh-CN" altLang="en-US" dirty="0"/>
              <a:t>收藏我的店铺</a:t>
            </a:r>
            <a:r>
              <a:rPr lang="en-US" altLang="zh-CN" dirty="0"/>
              <a:t>"</a:t>
            </a:r>
            <a:r>
              <a:rPr lang="zh-CN" altLang="en-US" dirty="0"/>
              <a:t>按钮；单击</a:t>
            </a:r>
            <a:r>
              <a:rPr lang="en-US" altLang="zh-CN" dirty="0"/>
              <a:t>"</a:t>
            </a:r>
            <a:r>
              <a:rPr lang="zh-CN" altLang="en-US" dirty="0"/>
              <a:t>新宝贝</a:t>
            </a:r>
            <a:r>
              <a:rPr lang="en-US" altLang="zh-CN" dirty="0"/>
              <a:t>"</a:t>
            </a:r>
            <a:r>
              <a:rPr lang="zh-CN" altLang="en-US" dirty="0"/>
              <a:t>链接。查看收藏的店铺里面是否正确显示该店铺上新的宝贝，因为</a:t>
            </a:r>
            <a:r>
              <a:rPr lang="en-US" altLang="zh-CN" dirty="0"/>
              <a:t>JavaScript</a:t>
            </a:r>
            <a:r>
              <a:rPr lang="zh-CN" altLang="en-US" dirty="0"/>
              <a:t>加载速度可能引起该店铺重复显示新的宝贝。</a:t>
            </a:r>
          </a:p>
          <a:p>
            <a:r>
              <a:rPr lang="zh-CN" altLang="en-US" dirty="0"/>
              <a:t>　　（</a:t>
            </a:r>
            <a:r>
              <a:rPr lang="en-US" altLang="zh-CN" dirty="0"/>
              <a:t>2</a:t>
            </a:r>
            <a:r>
              <a:rPr lang="zh-CN" altLang="en-US" dirty="0"/>
              <a:t>）访问淘宝网首页，卖家会员登录成功后，进入到商品管理页面；单击</a:t>
            </a:r>
            <a:r>
              <a:rPr lang="en-US" altLang="zh-CN" dirty="0"/>
              <a:t>"</a:t>
            </a:r>
            <a:r>
              <a:rPr lang="zh-CN" altLang="en-US" dirty="0"/>
              <a:t>发布商品</a:t>
            </a:r>
            <a:r>
              <a:rPr lang="en-US" altLang="zh-CN" dirty="0"/>
              <a:t>"</a:t>
            </a:r>
            <a:r>
              <a:rPr lang="zh-CN" altLang="en-US" dirty="0"/>
              <a:t>按钮，这时测试人员可以减少数据库连接池，或断开数据库的连接，或断开缓存的连接，或修改缓存的存储达到最大值，再发布宝贝，查看结果是否出现异常。</a:t>
            </a:r>
          </a:p>
          <a:p>
            <a:r>
              <a:rPr lang="zh-CN" altLang="en-US" dirty="0"/>
              <a:t>　　（</a:t>
            </a:r>
            <a:r>
              <a:rPr lang="en-US" altLang="zh-CN" dirty="0"/>
              <a:t>3</a:t>
            </a:r>
            <a:r>
              <a:rPr lang="zh-CN" altLang="en-US" dirty="0"/>
              <a:t>）测试人员在内存较小的机器上安装旺旺。安装完毕后，在旺旺上开启一百个以上的聊天窗口，观察聊天记录的显示是否很慢，或旺旺客户端是否会崩溃。</a:t>
            </a:r>
          </a:p>
        </p:txBody>
      </p:sp>
    </p:spTree>
    <p:extLst>
      <p:ext uri="{BB962C8B-B14F-4D97-AF65-F5344CB8AC3E}">
        <p14:creationId xmlns:p14="http://schemas.microsoft.com/office/powerpoint/2010/main" val="38093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5" name="副标题 2">
            <a:extLst>
              <a:ext uri="{FF2B5EF4-FFF2-40B4-BE49-F238E27FC236}">
                <a16:creationId xmlns:a16="http://schemas.microsoft.com/office/drawing/2014/main" id="{F3EC9901-42EE-4B80-832B-EDB36CBBF346}"/>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pic>
        <p:nvPicPr>
          <p:cNvPr id="3" name="图片 2">
            <a:extLst>
              <a:ext uri="{FF2B5EF4-FFF2-40B4-BE49-F238E27FC236}">
                <a16:creationId xmlns:a16="http://schemas.microsoft.com/office/drawing/2014/main" id="{10C9C869-A008-4A90-A6B2-09C188514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83" y="1404937"/>
            <a:ext cx="11516921" cy="4969230"/>
          </a:xfrm>
          <a:prstGeom prst="rect">
            <a:avLst/>
          </a:prstGeom>
        </p:spPr>
      </p:pic>
    </p:spTree>
    <p:extLst>
      <p:ext uri="{BB962C8B-B14F-4D97-AF65-F5344CB8AC3E}">
        <p14:creationId xmlns:p14="http://schemas.microsoft.com/office/powerpoint/2010/main" val="6746902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5" name="副标题 2">
            <a:extLst>
              <a:ext uri="{FF2B5EF4-FFF2-40B4-BE49-F238E27FC236}">
                <a16:creationId xmlns:a16="http://schemas.microsoft.com/office/drawing/2014/main" id="{F3EC9901-42EE-4B80-832B-EDB36CBBF346}"/>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
        <p:nvSpPr>
          <p:cNvPr id="2" name="矩形 1">
            <a:extLst>
              <a:ext uri="{FF2B5EF4-FFF2-40B4-BE49-F238E27FC236}">
                <a16:creationId xmlns:a16="http://schemas.microsoft.com/office/drawing/2014/main" id="{59498616-CB05-4AD0-8EF7-DEB36263A250}"/>
              </a:ext>
            </a:extLst>
          </p:cNvPr>
          <p:cNvSpPr/>
          <p:nvPr/>
        </p:nvSpPr>
        <p:spPr>
          <a:xfrm>
            <a:off x="221942" y="1559330"/>
            <a:ext cx="10610850" cy="584775"/>
          </a:xfrm>
          <a:prstGeom prst="rect">
            <a:avLst/>
          </a:prstGeom>
        </p:spPr>
        <p:txBody>
          <a:bodyPr wrap="square">
            <a:spAutoFit/>
          </a:bodyPr>
          <a:lstStyle/>
          <a:p>
            <a:pPr>
              <a:buFont typeface="Arial" panose="020B0604020202020204" pitchFamily="34" charset="0"/>
              <a:buChar char="•"/>
            </a:pPr>
            <a:r>
              <a:rPr lang="zh-CN" altLang="en-US" sz="3200" b="1" dirty="0">
                <a:solidFill>
                  <a:srgbClr val="CC3300"/>
                </a:solidFill>
                <a:latin typeface="&amp;quot"/>
              </a:rPr>
              <a:t>需求测试（</a:t>
            </a:r>
            <a:r>
              <a:rPr lang="en-US" altLang="zh-CN" sz="3200" b="1" dirty="0">
                <a:solidFill>
                  <a:srgbClr val="CC3300"/>
                </a:solidFill>
                <a:latin typeface="&amp;quot"/>
              </a:rPr>
              <a:t>Requirement Testing</a:t>
            </a:r>
            <a:r>
              <a:rPr lang="zh-CN" altLang="en-US" sz="3200" b="1" dirty="0">
                <a:solidFill>
                  <a:srgbClr val="CC3300"/>
                </a:solidFill>
                <a:latin typeface="&amp;quot"/>
              </a:rPr>
              <a:t>）：</a:t>
            </a:r>
            <a:endParaRPr lang="zh-CN" altLang="en-US" sz="2400" dirty="0">
              <a:latin typeface="&amp;quot"/>
            </a:endParaRPr>
          </a:p>
        </p:txBody>
      </p:sp>
      <p:sp>
        <p:nvSpPr>
          <p:cNvPr id="8" name="矩形 7">
            <a:extLst>
              <a:ext uri="{FF2B5EF4-FFF2-40B4-BE49-F238E27FC236}">
                <a16:creationId xmlns:a16="http://schemas.microsoft.com/office/drawing/2014/main" id="{F69EA6A3-A7A3-4AF1-A543-578A95A14F4B}"/>
              </a:ext>
            </a:extLst>
          </p:cNvPr>
          <p:cNvSpPr/>
          <p:nvPr/>
        </p:nvSpPr>
        <p:spPr>
          <a:xfrm>
            <a:off x="350406" y="2365434"/>
            <a:ext cx="11492405" cy="1815882"/>
          </a:xfrm>
          <a:prstGeom prst="rect">
            <a:avLst/>
          </a:prstGeom>
        </p:spPr>
        <p:txBody>
          <a:bodyPr wrap="square">
            <a:spAutoFit/>
          </a:bodyPr>
          <a:lstStyle/>
          <a:p>
            <a:r>
              <a:rPr lang="zh-CN" altLang="en-US" sz="2800" b="0" i="0" u="none" strike="noStrike" dirty="0">
                <a:solidFill>
                  <a:schemeClr val="bg1">
                    <a:lumMod val="10000"/>
                  </a:schemeClr>
                </a:solidFill>
                <a:effectLst/>
                <a:latin typeface="-apple-system"/>
              </a:rPr>
              <a:t>研究表明：</a:t>
            </a:r>
            <a:endParaRPr lang="en-US" altLang="zh-CN" sz="2800" b="0" i="0" u="none" strike="noStrike" dirty="0">
              <a:solidFill>
                <a:schemeClr val="bg1">
                  <a:lumMod val="10000"/>
                </a:schemeClr>
              </a:solidFill>
              <a:effectLst/>
              <a:latin typeface="-apple-system"/>
            </a:endParaRPr>
          </a:p>
          <a:p>
            <a:r>
              <a:rPr lang="en-US" altLang="zh-CN" sz="2800" b="0" i="0" u="none" strike="noStrike" dirty="0">
                <a:solidFill>
                  <a:schemeClr val="bg1">
                    <a:lumMod val="10000"/>
                  </a:schemeClr>
                </a:solidFill>
                <a:effectLst/>
                <a:latin typeface="-apple-system"/>
              </a:rPr>
              <a:t>56%</a:t>
            </a:r>
            <a:r>
              <a:rPr lang="zh-CN" altLang="en-US" sz="2800" b="0" i="0" u="none" strike="noStrike" dirty="0">
                <a:solidFill>
                  <a:schemeClr val="bg1">
                    <a:lumMod val="10000"/>
                  </a:schemeClr>
                </a:solidFill>
                <a:effectLst/>
                <a:latin typeface="-apple-system"/>
              </a:rPr>
              <a:t>的缺陷其实是在软件需求阶段被引入的。而这其中的</a:t>
            </a:r>
            <a:r>
              <a:rPr lang="en-US" altLang="zh-CN" sz="2800" b="0" i="0" u="none" strike="noStrike" dirty="0">
                <a:solidFill>
                  <a:schemeClr val="bg1">
                    <a:lumMod val="10000"/>
                  </a:schemeClr>
                </a:solidFill>
                <a:effectLst/>
                <a:latin typeface="-apple-system"/>
              </a:rPr>
              <a:t>50%</a:t>
            </a:r>
            <a:r>
              <a:rPr lang="zh-CN" altLang="en-US" sz="2800" b="0" i="0" u="none" strike="noStrike" dirty="0">
                <a:solidFill>
                  <a:schemeClr val="bg1">
                    <a:lumMod val="10000"/>
                  </a:schemeClr>
                </a:solidFill>
                <a:effectLst/>
                <a:latin typeface="-apple-system"/>
              </a:rPr>
              <a:t>是由于需求文档编写有问题、不明确、不清晰、不正确导致的。剩下的</a:t>
            </a:r>
            <a:r>
              <a:rPr lang="en-US" altLang="zh-CN" sz="2800" b="0" i="0" u="none" strike="noStrike" dirty="0">
                <a:solidFill>
                  <a:schemeClr val="bg1">
                    <a:lumMod val="10000"/>
                  </a:schemeClr>
                </a:solidFill>
                <a:effectLst/>
                <a:latin typeface="-apple-system"/>
              </a:rPr>
              <a:t>50%</a:t>
            </a:r>
            <a:r>
              <a:rPr lang="zh-CN" altLang="en-US" sz="2800" b="0" i="0" u="none" strike="noStrike" dirty="0">
                <a:solidFill>
                  <a:schemeClr val="bg1">
                    <a:lumMod val="10000"/>
                  </a:schemeClr>
                </a:solidFill>
                <a:effectLst/>
                <a:latin typeface="-apple-system"/>
              </a:rPr>
              <a:t>是由于需求的遗漏导致的</a:t>
            </a:r>
            <a:endParaRPr lang="zh-CN" altLang="en-US" sz="2800" dirty="0">
              <a:solidFill>
                <a:schemeClr val="bg1">
                  <a:lumMod val="10000"/>
                </a:schemeClr>
              </a:solidFill>
            </a:endParaRPr>
          </a:p>
        </p:txBody>
      </p:sp>
      <p:sp>
        <p:nvSpPr>
          <p:cNvPr id="10" name="矩形 9">
            <a:extLst>
              <a:ext uri="{FF2B5EF4-FFF2-40B4-BE49-F238E27FC236}">
                <a16:creationId xmlns:a16="http://schemas.microsoft.com/office/drawing/2014/main" id="{BF4D5D1C-3E3D-4595-85D4-FE288792FC56}"/>
              </a:ext>
            </a:extLst>
          </p:cNvPr>
          <p:cNvSpPr/>
          <p:nvPr/>
        </p:nvSpPr>
        <p:spPr>
          <a:xfrm>
            <a:off x="350406" y="4402645"/>
            <a:ext cx="3661580" cy="369332"/>
          </a:xfrm>
          <a:prstGeom prst="rect">
            <a:avLst/>
          </a:prstGeom>
        </p:spPr>
        <p:txBody>
          <a:bodyPr wrap="none">
            <a:spAutoFit/>
          </a:bodyPr>
          <a:lstStyle/>
          <a:p>
            <a:r>
              <a:rPr lang="zh-CN" altLang="en-US" b="1" dirty="0">
                <a:solidFill>
                  <a:schemeClr val="bg1">
                    <a:lumMod val="10000"/>
                  </a:schemeClr>
                </a:solidFill>
                <a:latin typeface="+mn-ea"/>
              </a:rPr>
              <a:t>查看杯子使用说明书，是否有遗漏</a:t>
            </a:r>
            <a:endParaRPr lang="zh-CN" altLang="en-US" sz="2400" b="1" dirty="0">
              <a:solidFill>
                <a:schemeClr val="bg1">
                  <a:lumMod val="10000"/>
                </a:schemeClr>
              </a:solidFill>
              <a:latin typeface="+mn-ea"/>
            </a:endParaRPr>
          </a:p>
        </p:txBody>
      </p:sp>
    </p:spTree>
    <p:extLst>
      <p:ext uri="{BB962C8B-B14F-4D97-AF65-F5344CB8AC3E}">
        <p14:creationId xmlns:p14="http://schemas.microsoft.com/office/powerpoint/2010/main" val="32319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7905C74-485E-49BD-B7C2-D76E14B51F98}"/>
              </a:ext>
            </a:extLst>
          </p:cNvPr>
          <p:cNvSpPr>
            <a:spLocks noGrp="1"/>
          </p:cNvSpPr>
          <p:nvPr>
            <p:ph type="subTitle" idx="1"/>
          </p:nvPr>
        </p:nvSpPr>
        <p:spPr>
          <a:xfrm>
            <a:off x="346229" y="1409252"/>
            <a:ext cx="11499542" cy="3926227"/>
          </a:xfrm>
        </p:spPr>
        <p:txBody>
          <a:bodyPr/>
          <a:lstStyle/>
          <a:p>
            <a:pPr algn="l"/>
            <a:r>
              <a:rPr lang="zh-CN" altLang="en-US" dirty="0"/>
              <a:t>设计一个小工具，用于两个数据库的区别。</a:t>
            </a:r>
            <a:endParaRPr lang="en-US" altLang="zh-CN" dirty="0"/>
          </a:p>
          <a:p>
            <a:pPr algn="l"/>
            <a:r>
              <a:rPr lang="zh-CN" altLang="en-US" dirty="0"/>
              <a:t>可利用</a:t>
            </a:r>
            <a:r>
              <a:rPr lang="en-US" altLang="zh-CN" dirty="0" err="1"/>
              <a:t>sql</a:t>
            </a:r>
            <a:r>
              <a:rPr lang="en-US" altLang="zh-CN" dirty="0"/>
              <a:t> server</a:t>
            </a:r>
            <a:r>
              <a:rPr lang="zh-CN" altLang="en-US" dirty="0"/>
              <a:t>的几个系统表达到比较两个库差异的目的。</a:t>
            </a:r>
            <a:endParaRPr lang="en-US" altLang="zh-CN" dirty="0"/>
          </a:p>
          <a:p>
            <a:pPr algn="l"/>
            <a:r>
              <a:rPr lang="en-US" altLang="zh-CN" dirty="0"/>
              <a:t>1.sysdatabases</a:t>
            </a:r>
          </a:p>
          <a:p>
            <a:pPr algn="l"/>
            <a:r>
              <a:rPr lang="en-US" altLang="zh-CN" dirty="0"/>
              <a:t>2.Sysobjects</a:t>
            </a:r>
          </a:p>
          <a:p>
            <a:pPr algn="l"/>
            <a:r>
              <a:rPr lang="en-US" altLang="zh-CN" dirty="0"/>
              <a:t>3.Syscolumns</a:t>
            </a:r>
          </a:p>
          <a:p>
            <a:pPr algn="l"/>
            <a:r>
              <a:rPr lang="en-US" altLang="zh-CN" dirty="0"/>
              <a:t>4.Sysindexs</a:t>
            </a:r>
          </a:p>
          <a:p>
            <a:pPr algn="l"/>
            <a:r>
              <a:rPr lang="en-US" altLang="zh-CN" dirty="0"/>
              <a:t>5.Sysforeignkeys</a:t>
            </a:r>
          </a:p>
          <a:p>
            <a:pPr algn="l"/>
            <a:r>
              <a:rPr lang="en-US" altLang="zh-CN" dirty="0"/>
              <a:t>……</a:t>
            </a:r>
            <a:endParaRPr lang="zh-CN" altLang="en-US" dirty="0"/>
          </a:p>
        </p:txBody>
      </p:sp>
      <p:sp>
        <p:nvSpPr>
          <p:cNvPr id="13" name="副标题 2">
            <a:extLst>
              <a:ext uri="{FF2B5EF4-FFF2-40B4-BE49-F238E27FC236}">
                <a16:creationId xmlns:a16="http://schemas.microsoft.com/office/drawing/2014/main" id="{D763FE0A-A78E-41AE-92CB-729B86F10306}"/>
              </a:ext>
            </a:extLst>
          </p:cNvPr>
          <p:cNvSpPr txBox="1">
            <a:spLocks noChangeArrowheads="1"/>
          </p:cNvSpPr>
          <p:nvPr/>
        </p:nvSpPr>
        <p:spPr bwMode="auto">
          <a:xfrm>
            <a:off x="106393" y="101444"/>
            <a:ext cx="9144000" cy="892856"/>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4400" b="1" dirty="0">
                <a:solidFill>
                  <a:schemeClr val="bg1"/>
                </a:solidFill>
                <a:latin typeface="Times New Roman" pitchFamily="18" charset="0"/>
                <a:sym typeface="Times New Roman" pitchFamily="18" charset="0"/>
              </a:rPr>
              <a:t>数据库比较工具的设计</a:t>
            </a:r>
          </a:p>
        </p:txBody>
      </p:sp>
    </p:spTree>
    <p:extLst>
      <p:ext uri="{BB962C8B-B14F-4D97-AF65-F5344CB8AC3E}">
        <p14:creationId xmlns:p14="http://schemas.microsoft.com/office/powerpoint/2010/main" val="41864643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5" name="副标题 2">
            <a:extLst>
              <a:ext uri="{FF2B5EF4-FFF2-40B4-BE49-F238E27FC236}">
                <a16:creationId xmlns:a16="http://schemas.microsoft.com/office/drawing/2014/main" id="{F3EC9901-42EE-4B80-832B-EDB36CBBF346}"/>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
        <p:nvSpPr>
          <p:cNvPr id="4" name="矩形 3">
            <a:extLst>
              <a:ext uri="{FF2B5EF4-FFF2-40B4-BE49-F238E27FC236}">
                <a16:creationId xmlns:a16="http://schemas.microsoft.com/office/drawing/2014/main" id="{FA50E623-36F4-4C73-A140-B791776149C9}"/>
              </a:ext>
            </a:extLst>
          </p:cNvPr>
          <p:cNvSpPr/>
          <p:nvPr/>
        </p:nvSpPr>
        <p:spPr>
          <a:xfrm>
            <a:off x="156270" y="1347646"/>
            <a:ext cx="4769254" cy="584775"/>
          </a:xfrm>
          <a:prstGeom prst="rect">
            <a:avLst/>
          </a:prstGeom>
        </p:spPr>
        <p:txBody>
          <a:bodyPr wrap="none">
            <a:spAutoFit/>
          </a:bodyPr>
          <a:lstStyle/>
          <a:p>
            <a:r>
              <a:rPr lang="zh-CN" altLang="en-US" sz="3200" b="1" dirty="0">
                <a:solidFill>
                  <a:srgbClr val="CC3300"/>
                </a:solidFill>
              </a:rPr>
              <a:t>功能测试</a:t>
            </a:r>
            <a:r>
              <a:rPr lang="en-US" altLang="zh-CN" sz="3200" b="1" dirty="0">
                <a:solidFill>
                  <a:srgbClr val="CC3300"/>
                </a:solidFill>
              </a:rPr>
              <a:t>(Function testing)</a:t>
            </a:r>
            <a:endParaRPr lang="zh-CN" altLang="en-US" sz="3200" dirty="0">
              <a:solidFill>
                <a:srgbClr val="CC3300"/>
              </a:solidFill>
              <a:latin typeface="Times New Roman" pitchFamily="18" charset="0"/>
              <a:sym typeface="Times New Roman" pitchFamily="18" charset="0"/>
            </a:endParaRPr>
          </a:p>
        </p:txBody>
      </p:sp>
      <p:sp>
        <p:nvSpPr>
          <p:cNvPr id="18" name="矩形 17">
            <a:extLst>
              <a:ext uri="{FF2B5EF4-FFF2-40B4-BE49-F238E27FC236}">
                <a16:creationId xmlns:a16="http://schemas.microsoft.com/office/drawing/2014/main" id="{32922D4C-F628-4A4F-B8F8-61B2425C6DE8}"/>
              </a:ext>
            </a:extLst>
          </p:cNvPr>
          <p:cNvSpPr/>
          <p:nvPr/>
        </p:nvSpPr>
        <p:spPr>
          <a:xfrm>
            <a:off x="232469" y="1932420"/>
            <a:ext cx="4358582" cy="1815882"/>
          </a:xfrm>
          <a:prstGeom prst="rect">
            <a:avLst/>
          </a:prstGeom>
        </p:spPr>
        <p:txBody>
          <a:bodyPr wrap="square">
            <a:spAutoFit/>
          </a:bodyPr>
          <a:lstStyle/>
          <a:p>
            <a:r>
              <a:rPr lang="en-US" altLang="zh-CN" sz="2800" b="1" dirty="0"/>
              <a:t>1.</a:t>
            </a:r>
            <a:r>
              <a:rPr lang="zh-CN" altLang="en-US" sz="2800" b="1" dirty="0"/>
              <a:t>能否装水，</a:t>
            </a:r>
          </a:p>
          <a:p>
            <a:r>
              <a:rPr lang="en-US" altLang="zh-CN" sz="2800" b="1" dirty="0"/>
              <a:t>2.</a:t>
            </a:r>
            <a:r>
              <a:rPr lang="zh-CN" altLang="en-US" sz="2800" b="1" dirty="0"/>
              <a:t>能装多少容量的水</a:t>
            </a:r>
          </a:p>
          <a:p>
            <a:r>
              <a:rPr lang="en-US" altLang="zh-CN" sz="2800" b="1" dirty="0"/>
              <a:t>3.</a:t>
            </a:r>
            <a:r>
              <a:rPr lang="zh-CN" altLang="en-US" sz="2800" b="1" dirty="0"/>
              <a:t>杯子能否盖杯盖</a:t>
            </a:r>
            <a:endParaRPr lang="en-US" altLang="zh-CN" sz="2800" b="1" dirty="0"/>
          </a:p>
          <a:p>
            <a:r>
              <a:rPr lang="en-US" altLang="zh-CN" sz="2800" b="1" dirty="0"/>
              <a:t>4.</a:t>
            </a:r>
            <a:r>
              <a:rPr lang="zh-CN" altLang="en-US" sz="2800" b="1" dirty="0"/>
              <a:t>盖杯盖后，漏水吗？</a:t>
            </a:r>
          </a:p>
        </p:txBody>
      </p:sp>
    </p:spTree>
    <p:extLst>
      <p:ext uri="{BB962C8B-B14F-4D97-AF65-F5344CB8AC3E}">
        <p14:creationId xmlns:p14="http://schemas.microsoft.com/office/powerpoint/2010/main" val="1579241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8057965" cy="3108543"/>
          </a:xfrm>
          <a:prstGeom prst="rect">
            <a:avLst/>
          </a:prstGeom>
        </p:spPr>
        <p:txBody>
          <a:bodyPr wrap="square">
            <a:spAutoFit/>
          </a:bodyPr>
          <a:lstStyle/>
          <a:p>
            <a:r>
              <a:rPr lang="en-US" altLang="zh-CN" sz="2800" b="1" dirty="0"/>
              <a:t>1.</a:t>
            </a:r>
            <a:r>
              <a:rPr lang="zh-CN" altLang="en-US" sz="2800" b="1" dirty="0"/>
              <a:t>能否装</a:t>
            </a:r>
            <a:r>
              <a:rPr lang="en-US" altLang="zh-CN" sz="2800" b="1" dirty="0"/>
              <a:t>100</a:t>
            </a:r>
            <a:r>
              <a:rPr lang="zh-CN" altLang="en-US" sz="2800" b="1" dirty="0"/>
              <a:t>度的开水（耐热性） </a:t>
            </a:r>
            <a:endParaRPr lang="en-US" altLang="zh-CN" sz="2800" b="1" dirty="0"/>
          </a:p>
          <a:p>
            <a:r>
              <a:rPr lang="en-US" altLang="zh-CN" sz="2800" b="1" dirty="0"/>
              <a:t>2.</a:t>
            </a:r>
            <a:r>
              <a:rPr lang="zh-CN" altLang="en-US" sz="2800" b="1" dirty="0"/>
              <a:t>能否装</a:t>
            </a:r>
            <a:r>
              <a:rPr lang="en-US" altLang="zh-CN" sz="2800" b="1" dirty="0"/>
              <a:t>0</a:t>
            </a:r>
            <a:r>
              <a:rPr lang="zh-CN" altLang="en-US" sz="2800" b="1" dirty="0"/>
              <a:t>度冰水（耐寒性）</a:t>
            </a:r>
          </a:p>
          <a:p>
            <a:r>
              <a:rPr lang="en-US" altLang="zh-CN" sz="2800" b="1" dirty="0"/>
              <a:t>3.</a:t>
            </a:r>
            <a:r>
              <a:rPr lang="zh-CN" altLang="en-US" sz="2800" b="1" dirty="0"/>
              <a:t>装满水，放几天后，是否会漏水</a:t>
            </a:r>
          </a:p>
          <a:p>
            <a:r>
              <a:rPr lang="en-US" altLang="zh-CN" sz="2800" b="1" dirty="0"/>
              <a:t>4.</a:t>
            </a:r>
            <a:r>
              <a:rPr lang="zh-CN" altLang="en-US" sz="2800" b="1" dirty="0"/>
              <a:t>杯子内壁上的涂料是否容易脱落。</a:t>
            </a:r>
          </a:p>
          <a:p>
            <a:r>
              <a:rPr lang="en-US" altLang="zh-CN" sz="2800" b="1" dirty="0"/>
              <a:t>5.</a:t>
            </a:r>
            <a:r>
              <a:rPr lang="zh-CN" altLang="en-US" sz="2800" b="1" dirty="0"/>
              <a:t>杯子上的颜色是否容易褪色或者脱落</a:t>
            </a:r>
          </a:p>
          <a:p>
            <a:r>
              <a:rPr lang="en-US" altLang="zh-CN" sz="2800" b="1" dirty="0"/>
              <a:t>6.</a:t>
            </a:r>
            <a:r>
              <a:rPr lang="zh-CN" altLang="en-US" sz="2800" b="1" dirty="0"/>
              <a:t> 是否容易碎</a:t>
            </a:r>
            <a:endParaRPr lang="en-US" altLang="zh-CN" sz="2800" b="1" dirty="0"/>
          </a:p>
          <a:p>
            <a:r>
              <a:rPr lang="en-US" altLang="zh-CN" sz="2800" b="1" dirty="0"/>
              <a:t>7.</a:t>
            </a:r>
            <a:r>
              <a:rPr lang="zh-CN" altLang="en-US" sz="2800" b="1" dirty="0"/>
              <a:t>杯子装水后能保温多久？</a:t>
            </a:r>
            <a:endParaRPr lang="en-US" altLang="zh-CN" sz="2800" b="1" dirty="0"/>
          </a:p>
        </p:txBody>
      </p:sp>
      <p:sp>
        <p:nvSpPr>
          <p:cNvPr id="6" name="矩形 5">
            <a:extLst>
              <a:ext uri="{FF2B5EF4-FFF2-40B4-BE49-F238E27FC236}">
                <a16:creationId xmlns:a16="http://schemas.microsoft.com/office/drawing/2014/main" id="{6CA9479C-81B9-45C8-BC32-675187FA7308}"/>
              </a:ext>
            </a:extLst>
          </p:cNvPr>
          <p:cNvSpPr/>
          <p:nvPr/>
        </p:nvSpPr>
        <p:spPr>
          <a:xfrm>
            <a:off x="191782" y="1396248"/>
            <a:ext cx="5464316" cy="584775"/>
          </a:xfrm>
          <a:prstGeom prst="rect">
            <a:avLst/>
          </a:prstGeom>
        </p:spPr>
        <p:txBody>
          <a:bodyPr wrap="none">
            <a:spAutoFit/>
          </a:bodyPr>
          <a:lstStyle/>
          <a:p>
            <a:r>
              <a:rPr lang="zh-CN" altLang="en-US" sz="3200" b="1" dirty="0">
                <a:solidFill>
                  <a:srgbClr val="CC3300"/>
                </a:solidFill>
              </a:rPr>
              <a:t>性能测试</a:t>
            </a:r>
            <a:r>
              <a:rPr lang="en-US" altLang="zh-CN" sz="3200" b="1" dirty="0">
                <a:solidFill>
                  <a:srgbClr val="CC3300"/>
                </a:solidFill>
              </a:rPr>
              <a:t>(performance testing)</a:t>
            </a:r>
            <a:endParaRPr lang="zh-CN" altLang="en-US" sz="32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Tree>
    <p:extLst>
      <p:ext uri="{BB962C8B-B14F-4D97-AF65-F5344CB8AC3E}">
        <p14:creationId xmlns:p14="http://schemas.microsoft.com/office/powerpoint/2010/main" val="2561909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9937074" cy="2677656"/>
          </a:xfrm>
          <a:prstGeom prst="rect">
            <a:avLst/>
          </a:prstGeom>
        </p:spPr>
        <p:txBody>
          <a:bodyPr wrap="square">
            <a:spAutoFit/>
          </a:bodyPr>
          <a:lstStyle/>
          <a:p>
            <a:r>
              <a:rPr lang="en-US" altLang="zh-CN" sz="2800" b="1" dirty="0"/>
              <a:t>1.</a:t>
            </a:r>
            <a:r>
              <a:rPr lang="zh-CN" altLang="en-US" sz="2800" b="1" dirty="0"/>
              <a:t>杯子是否有异味</a:t>
            </a:r>
            <a:endParaRPr lang="en-US" altLang="zh-CN" sz="2800" b="1" dirty="0"/>
          </a:p>
          <a:p>
            <a:r>
              <a:rPr lang="en-US" altLang="zh-CN" sz="2800" b="1" dirty="0"/>
              <a:t>2.</a:t>
            </a:r>
            <a:r>
              <a:rPr lang="zh-CN" altLang="en-US" sz="2800" b="1" dirty="0"/>
              <a:t>制作杯子的材料，是否有毒</a:t>
            </a:r>
          </a:p>
          <a:p>
            <a:r>
              <a:rPr lang="en-US" altLang="zh-CN" sz="2800" b="1" dirty="0"/>
              <a:t>3.</a:t>
            </a:r>
            <a:r>
              <a:rPr lang="zh-CN" altLang="en-US" sz="2800" b="1" dirty="0"/>
              <a:t>高温环境是否会炸裂</a:t>
            </a:r>
            <a:r>
              <a:rPr lang="en-US" altLang="zh-CN" sz="2800" b="1" dirty="0"/>
              <a:t>, </a:t>
            </a:r>
            <a:r>
              <a:rPr lang="zh-CN" altLang="en-US" sz="2800" b="1" dirty="0"/>
              <a:t>或者杯子是否会熔化。</a:t>
            </a:r>
          </a:p>
          <a:p>
            <a:r>
              <a:rPr lang="en-US" altLang="zh-CN" sz="2800" b="1" dirty="0"/>
              <a:t>4.</a:t>
            </a:r>
            <a:r>
              <a:rPr lang="zh-CN" altLang="en-US" sz="2800" b="1" dirty="0"/>
              <a:t> 杯子是否有可能划伤身体的缺口或棱角</a:t>
            </a:r>
          </a:p>
          <a:p>
            <a:r>
              <a:rPr lang="en-US" altLang="zh-CN" sz="2800" b="1" dirty="0"/>
              <a:t>6.</a:t>
            </a:r>
            <a:r>
              <a:rPr lang="zh-CN" altLang="en-US" sz="2800" b="1" dirty="0"/>
              <a:t>杯子内壁上的材料，是否会溶解到水中</a:t>
            </a:r>
          </a:p>
          <a:p>
            <a:r>
              <a:rPr lang="en-US" altLang="zh-CN" sz="2800" b="1" dirty="0"/>
              <a:t>7.</a:t>
            </a:r>
            <a:r>
              <a:rPr lang="zh-CN" altLang="en-US" sz="2800" b="1" dirty="0"/>
              <a:t>杯子破碎后，是否会对使用者造成伤害</a:t>
            </a:r>
          </a:p>
        </p:txBody>
      </p:sp>
      <p:sp>
        <p:nvSpPr>
          <p:cNvPr id="6" name="矩形 5">
            <a:extLst>
              <a:ext uri="{FF2B5EF4-FFF2-40B4-BE49-F238E27FC236}">
                <a16:creationId xmlns:a16="http://schemas.microsoft.com/office/drawing/2014/main" id="{6CA9479C-81B9-45C8-BC32-675187FA7308}"/>
              </a:ext>
            </a:extLst>
          </p:cNvPr>
          <p:cNvSpPr/>
          <p:nvPr/>
        </p:nvSpPr>
        <p:spPr>
          <a:xfrm>
            <a:off x="191782" y="1396248"/>
            <a:ext cx="5067413" cy="584775"/>
          </a:xfrm>
          <a:prstGeom prst="rect">
            <a:avLst/>
          </a:prstGeom>
        </p:spPr>
        <p:txBody>
          <a:bodyPr wrap="none">
            <a:spAutoFit/>
          </a:bodyPr>
          <a:lstStyle/>
          <a:p>
            <a:r>
              <a:rPr lang="zh-CN" altLang="en-US" sz="3200" b="1" dirty="0">
                <a:solidFill>
                  <a:srgbClr val="CC3300"/>
                </a:solidFill>
              </a:rPr>
              <a:t>安全性测试</a:t>
            </a:r>
            <a:r>
              <a:rPr lang="en-US" altLang="zh-CN" sz="3200" b="1" dirty="0">
                <a:solidFill>
                  <a:srgbClr val="CC3300"/>
                </a:solidFill>
              </a:rPr>
              <a:t>(Security testing)</a:t>
            </a:r>
            <a:endParaRPr lang="zh-CN" altLang="en-US" sz="32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Tree>
    <p:extLst>
      <p:ext uri="{BB962C8B-B14F-4D97-AF65-F5344CB8AC3E}">
        <p14:creationId xmlns:p14="http://schemas.microsoft.com/office/powerpoint/2010/main" val="1090061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9937073" cy="1384995"/>
          </a:xfrm>
          <a:prstGeom prst="rect">
            <a:avLst/>
          </a:prstGeom>
        </p:spPr>
        <p:txBody>
          <a:bodyPr wrap="square">
            <a:spAutoFit/>
          </a:bodyPr>
          <a:lstStyle/>
          <a:p>
            <a:pPr>
              <a:buFont typeface="+mj-lt"/>
              <a:buAutoNum type="arabicPeriod"/>
            </a:pPr>
            <a:r>
              <a:rPr lang="zh-CN" altLang="en-US" sz="2800" b="1" dirty="0">
                <a:solidFill>
                  <a:srgbClr val="000000"/>
                </a:solidFill>
                <a:latin typeface="black Verdana"/>
              </a:rPr>
              <a:t>在一定挤压力情况下，杯子是否会变形甚至破碎</a:t>
            </a:r>
          </a:p>
          <a:p>
            <a:pPr>
              <a:buFont typeface="+mj-lt"/>
              <a:buAutoNum type="arabicPeriod"/>
            </a:pPr>
            <a:r>
              <a:rPr lang="zh-CN" altLang="en-US" sz="2800" b="1" dirty="0">
                <a:solidFill>
                  <a:srgbClr val="000000"/>
                </a:solidFill>
                <a:latin typeface="black Verdana"/>
              </a:rPr>
              <a:t>在一定刺穿力下，杯子是否会被刺穿</a:t>
            </a:r>
            <a:endParaRPr lang="en-US" altLang="zh-CN" sz="2800" b="1" dirty="0">
              <a:solidFill>
                <a:srgbClr val="000000"/>
              </a:solidFill>
              <a:latin typeface="black Verdana"/>
            </a:endParaRPr>
          </a:p>
          <a:p>
            <a:pPr>
              <a:buFont typeface="+mj-lt"/>
              <a:buAutoNum type="arabicPeriod"/>
            </a:pPr>
            <a:r>
              <a:rPr lang="zh-CN" altLang="en-US" sz="2800" b="1" dirty="0">
                <a:solidFill>
                  <a:srgbClr val="000000"/>
                </a:solidFill>
                <a:latin typeface="black Verdana"/>
              </a:rPr>
              <a:t>一定高度落下，杯子是否会碎</a:t>
            </a:r>
            <a:endParaRPr lang="zh-CN" altLang="en-US" sz="2800" b="1" i="0" u="none" strike="noStrike" dirty="0">
              <a:solidFill>
                <a:srgbClr val="000000"/>
              </a:solidFill>
              <a:effectLst/>
              <a:latin typeface="black Verdana"/>
            </a:endParaRPr>
          </a:p>
        </p:txBody>
      </p:sp>
      <p:sp>
        <p:nvSpPr>
          <p:cNvPr id="6" name="矩形 5">
            <a:extLst>
              <a:ext uri="{FF2B5EF4-FFF2-40B4-BE49-F238E27FC236}">
                <a16:creationId xmlns:a16="http://schemas.microsoft.com/office/drawing/2014/main" id="{6CA9479C-81B9-45C8-BC32-675187FA7308}"/>
              </a:ext>
            </a:extLst>
          </p:cNvPr>
          <p:cNvSpPr/>
          <p:nvPr/>
        </p:nvSpPr>
        <p:spPr>
          <a:xfrm>
            <a:off x="209536" y="1415897"/>
            <a:ext cx="4772845" cy="584775"/>
          </a:xfrm>
          <a:prstGeom prst="rect">
            <a:avLst/>
          </a:prstGeom>
        </p:spPr>
        <p:txBody>
          <a:bodyPr wrap="none">
            <a:spAutoFit/>
          </a:bodyPr>
          <a:lstStyle/>
          <a:p>
            <a:r>
              <a:rPr lang="zh-CN" altLang="en-US" sz="3200" b="1" dirty="0">
                <a:solidFill>
                  <a:srgbClr val="CC3300"/>
                </a:solidFill>
              </a:rPr>
              <a:t>压力测试</a:t>
            </a:r>
            <a:r>
              <a:rPr lang="en-US" altLang="zh-CN" sz="3200" b="1" dirty="0">
                <a:solidFill>
                  <a:srgbClr val="CC3300"/>
                </a:solidFill>
              </a:rPr>
              <a:t>(Pressure testing)</a:t>
            </a:r>
            <a:endParaRPr lang="zh-CN" altLang="en-US" sz="32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
        <p:nvSpPr>
          <p:cNvPr id="8" name="矩形 7">
            <a:extLst>
              <a:ext uri="{FF2B5EF4-FFF2-40B4-BE49-F238E27FC236}">
                <a16:creationId xmlns:a16="http://schemas.microsoft.com/office/drawing/2014/main" id="{F19DA514-85F5-46DF-8328-4E761E3903E8}"/>
              </a:ext>
            </a:extLst>
          </p:cNvPr>
          <p:cNvSpPr/>
          <p:nvPr/>
        </p:nvSpPr>
        <p:spPr>
          <a:xfrm>
            <a:off x="209536" y="3874732"/>
            <a:ext cx="6468437" cy="1015663"/>
          </a:xfrm>
          <a:prstGeom prst="rect">
            <a:avLst/>
          </a:prstGeom>
        </p:spPr>
        <p:txBody>
          <a:bodyPr wrap="none">
            <a:spAutoFit/>
          </a:bodyPr>
          <a:lstStyle/>
          <a:p>
            <a:r>
              <a:rPr lang="zh-CN" altLang="en-US" sz="3200" b="1" dirty="0">
                <a:solidFill>
                  <a:srgbClr val="CC3300"/>
                </a:solidFill>
              </a:rPr>
              <a:t>可靠性测试</a:t>
            </a:r>
            <a:r>
              <a:rPr lang="en-US" altLang="zh-CN" sz="3200" b="1" dirty="0">
                <a:solidFill>
                  <a:srgbClr val="CC3300"/>
                </a:solidFill>
              </a:rPr>
              <a:t>(Reliability testing)</a:t>
            </a:r>
          </a:p>
          <a:p>
            <a:r>
              <a:rPr lang="en-US" altLang="zh-CN" sz="2400" b="1" dirty="0">
                <a:solidFill>
                  <a:srgbClr val="CC3300"/>
                </a:solidFill>
                <a:latin typeface="Times New Roman" pitchFamily="18" charset="0"/>
                <a:sym typeface="Times New Roman" pitchFamily="18" charset="0"/>
              </a:rPr>
              <a:t>       </a:t>
            </a:r>
            <a:r>
              <a:rPr lang="zh-CN" altLang="en-US" sz="2800" b="1" dirty="0">
                <a:solidFill>
                  <a:srgbClr val="000000"/>
                </a:solidFill>
                <a:latin typeface="black Verdana"/>
                <a:sym typeface="Times New Roman" pitchFamily="18" charset="0"/>
              </a:rPr>
              <a:t>杯子在不同高度掉落时候的损坏程度</a:t>
            </a:r>
          </a:p>
        </p:txBody>
      </p:sp>
    </p:spTree>
    <p:extLst>
      <p:ext uri="{BB962C8B-B14F-4D97-AF65-F5344CB8AC3E}">
        <p14:creationId xmlns:p14="http://schemas.microsoft.com/office/powerpoint/2010/main" val="41218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8897981" cy="2246769"/>
          </a:xfrm>
          <a:prstGeom prst="rect">
            <a:avLst/>
          </a:prstGeom>
        </p:spPr>
        <p:txBody>
          <a:bodyPr wrap="square">
            <a:spAutoFit/>
          </a:bodyPr>
          <a:lstStyle/>
          <a:p>
            <a:pPr>
              <a:buFont typeface="+mj-lt"/>
              <a:buAutoNum type="arabicPeriod"/>
            </a:pPr>
            <a:r>
              <a:rPr lang="zh-CN" altLang="en-US" sz="2800" b="1" dirty="0">
                <a:solidFill>
                  <a:srgbClr val="000000"/>
                </a:solidFill>
                <a:latin typeface="black Verdana"/>
              </a:rPr>
              <a:t>尺寸、颜色、形状、材质是否与设计一致</a:t>
            </a:r>
          </a:p>
          <a:p>
            <a:pPr>
              <a:buFont typeface="+mj-lt"/>
              <a:buAutoNum type="arabicPeriod"/>
            </a:pPr>
            <a:r>
              <a:rPr lang="zh-CN" altLang="en-US" sz="2800" b="1" dirty="0">
                <a:solidFill>
                  <a:srgbClr val="000000"/>
                </a:solidFill>
                <a:latin typeface="black Verdana"/>
              </a:rPr>
              <a:t>外观是否美观耐看</a:t>
            </a:r>
          </a:p>
          <a:p>
            <a:pPr>
              <a:buFont typeface="+mj-lt"/>
              <a:buAutoNum type="arabicPeriod"/>
            </a:pPr>
            <a:r>
              <a:rPr lang="zh-CN" altLang="en-US" sz="2800" b="1" dirty="0">
                <a:solidFill>
                  <a:srgbClr val="000000"/>
                </a:solidFill>
                <a:latin typeface="black Verdana"/>
              </a:rPr>
              <a:t>杯子的重量是多少</a:t>
            </a:r>
          </a:p>
          <a:p>
            <a:pPr>
              <a:buFont typeface="+mj-lt"/>
              <a:buAutoNum type="arabicPeriod"/>
            </a:pPr>
            <a:r>
              <a:rPr lang="zh-CN" altLang="en-US" sz="2800" b="1" dirty="0">
                <a:solidFill>
                  <a:srgbClr val="000000"/>
                </a:solidFill>
                <a:latin typeface="black Verdana"/>
              </a:rPr>
              <a:t>杯子是否有标准刻度线</a:t>
            </a:r>
          </a:p>
          <a:p>
            <a:pPr>
              <a:buFont typeface="+mj-lt"/>
              <a:buAutoNum type="arabicPeriod"/>
            </a:pPr>
            <a:r>
              <a:rPr lang="zh-CN" altLang="en-US" sz="2800" b="1" dirty="0">
                <a:solidFill>
                  <a:srgbClr val="000000"/>
                </a:solidFill>
                <a:latin typeface="black Verdana"/>
              </a:rPr>
              <a:t>杯子的图案设计是否合理</a:t>
            </a:r>
            <a:endParaRPr lang="zh-CN" altLang="en-US" sz="2800" b="1" i="0" u="none" strike="noStrike" dirty="0">
              <a:solidFill>
                <a:srgbClr val="000000"/>
              </a:solidFill>
              <a:effectLst/>
              <a:latin typeface="black Verdana"/>
            </a:endParaRPr>
          </a:p>
        </p:txBody>
      </p:sp>
      <p:sp>
        <p:nvSpPr>
          <p:cNvPr id="6" name="矩形 5">
            <a:extLst>
              <a:ext uri="{FF2B5EF4-FFF2-40B4-BE49-F238E27FC236}">
                <a16:creationId xmlns:a16="http://schemas.microsoft.com/office/drawing/2014/main" id="{6CA9479C-81B9-45C8-BC32-675187FA7308}"/>
              </a:ext>
            </a:extLst>
          </p:cNvPr>
          <p:cNvSpPr/>
          <p:nvPr/>
        </p:nvSpPr>
        <p:spPr>
          <a:xfrm>
            <a:off x="209537" y="1547168"/>
            <a:ext cx="2472152" cy="461665"/>
          </a:xfrm>
          <a:prstGeom prst="rect">
            <a:avLst/>
          </a:prstGeom>
        </p:spPr>
        <p:txBody>
          <a:bodyPr wrap="none">
            <a:spAutoFit/>
          </a:bodyPr>
          <a:lstStyle/>
          <a:p>
            <a:r>
              <a:rPr lang="en-US" altLang="zh-CN" sz="2400" b="1" dirty="0">
                <a:solidFill>
                  <a:srgbClr val="CC3300"/>
                </a:solidFill>
              </a:rPr>
              <a:t>UI</a:t>
            </a:r>
            <a:r>
              <a:rPr lang="zh-CN" altLang="en-US" sz="2400" b="1" dirty="0">
                <a:solidFill>
                  <a:srgbClr val="CC3300"/>
                </a:solidFill>
              </a:rPr>
              <a:t>测试</a:t>
            </a:r>
            <a:r>
              <a:rPr lang="en-US" altLang="zh-CN" sz="2400" b="1" dirty="0">
                <a:solidFill>
                  <a:srgbClr val="CC3300"/>
                </a:solidFill>
              </a:rPr>
              <a:t>(UI testing)</a:t>
            </a:r>
            <a:endParaRPr lang="zh-CN" altLang="en-US" sz="24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Tree>
    <p:extLst>
      <p:ext uri="{BB962C8B-B14F-4D97-AF65-F5344CB8AC3E}">
        <p14:creationId xmlns:p14="http://schemas.microsoft.com/office/powerpoint/2010/main" val="3137543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9937074" cy="2677656"/>
          </a:xfrm>
          <a:prstGeom prst="rect">
            <a:avLst/>
          </a:prstGeom>
        </p:spPr>
        <p:txBody>
          <a:bodyPr wrap="square">
            <a:spAutoFit/>
          </a:bodyPr>
          <a:lstStyle/>
          <a:p>
            <a:r>
              <a:rPr lang="en-US" altLang="zh-CN" sz="2800" b="1" dirty="0"/>
              <a:t>1.</a:t>
            </a:r>
            <a:r>
              <a:rPr lang="zh-CN" altLang="en-US" sz="2800" dirty="0"/>
              <a:t>杯子是否容易烫手</a:t>
            </a:r>
          </a:p>
          <a:p>
            <a:r>
              <a:rPr lang="en-US" altLang="zh-CN" sz="2800" dirty="0"/>
              <a:t>2.</a:t>
            </a:r>
            <a:r>
              <a:rPr lang="zh-CN" altLang="en-US" sz="2800" dirty="0"/>
              <a:t>杯子是否方便端放</a:t>
            </a:r>
          </a:p>
          <a:p>
            <a:r>
              <a:rPr lang="en-US" altLang="zh-CN" sz="2800" dirty="0"/>
              <a:t>3.</a:t>
            </a:r>
            <a:r>
              <a:rPr lang="zh-CN" altLang="en-US" sz="2800" dirty="0"/>
              <a:t>杯子的水是否容易喝水倒水</a:t>
            </a:r>
          </a:p>
          <a:p>
            <a:r>
              <a:rPr lang="en-US" altLang="zh-CN" sz="2800" dirty="0"/>
              <a:t>4.</a:t>
            </a:r>
            <a:r>
              <a:rPr lang="zh-CN" altLang="en-US" sz="2800" dirty="0"/>
              <a:t>杯子是否有防滑措施</a:t>
            </a:r>
            <a:endParaRPr lang="en-US" altLang="zh-CN" sz="2800" dirty="0"/>
          </a:p>
          <a:p>
            <a:r>
              <a:rPr lang="en-US" altLang="zh-CN" sz="2800" dirty="0"/>
              <a:t>5.</a:t>
            </a:r>
            <a:r>
              <a:rPr lang="zh-CN" altLang="en-US" sz="2800" dirty="0"/>
              <a:t>杯子使用是否简易操作</a:t>
            </a:r>
          </a:p>
          <a:p>
            <a:endParaRPr lang="zh-CN" altLang="en-US" sz="2800" b="1" dirty="0"/>
          </a:p>
        </p:txBody>
      </p:sp>
      <p:sp>
        <p:nvSpPr>
          <p:cNvPr id="6" name="矩形 5">
            <a:extLst>
              <a:ext uri="{FF2B5EF4-FFF2-40B4-BE49-F238E27FC236}">
                <a16:creationId xmlns:a16="http://schemas.microsoft.com/office/drawing/2014/main" id="{6CA9479C-81B9-45C8-BC32-675187FA7308}"/>
              </a:ext>
            </a:extLst>
          </p:cNvPr>
          <p:cNvSpPr/>
          <p:nvPr/>
        </p:nvSpPr>
        <p:spPr>
          <a:xfrm>
            <a:off x="191782" y="1396248"/>
            <a:ext cx="5323893" cy="584775"/>
          </a:xfrm>
          <a:prstGeom prst="rect">
            <a:avLst/>
          </a:prstGeom>
        </p:spPr>
        <p:txBody>
          <a:bodyPr wrap="none">
            <a:spAutoFit/>
          </a:bodyPr>
          <a:lstStyle/>
          <a:p>
            <a:r>
              <a:rPr lang="zh-CN" altLang="en-US" sz="3200" b="1" dirty="0">
                <a:solidFill>
                  <a:srgbClr val="CC3300"/>
                </a:solidFill>
              </a:rPr>
              <a:t>可用性测试</a:t>
            </a:r>
            <a:r>
              <a:rPr lang="en-US" altLang="zh-CN" sz="3200" b="1" dirty="0">
                <a:solidFill>
                  <a:srgbClr val="CC3300"/>
                </a:solidFill>
              </a:rPr>
              <a:t>(</a:t>
            </a:r>
            <a:r>
              <a:rPr lang="en-US" altLang="zh-CN" sz="2800" b="1" dirty="0">
                <a:solidFill>
                  <a:srgbClr val="CC3300"/>
                </a:solidFill>
              </a:rPr>
              <a:t>U</a:t>
            </a:r>
            <a:r>
              <a:rPr lang="en-US" altLang="zh-CN" sz="3200" b="1" dirty="0">
                <a:solidFill>
                  <a:srgbClr val="CC3300"/>
                </a:solidFill>
              </a:rPr>
              <a:t>sability  testing)</a:t>
            </a:r>
            <a:endParaRPr lang="zh-CN" altLang="en-US" sz="32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Tree>
    <p:extLst>
      <p:ext uri="{BB962C8B-B14F-4D97-AF65-F5344CB8AC3E}">
        <p14:creationId xmlns:p14="http://schemas.microsoft.com/office/powerpoint/2010/main" val="5058141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2" name="矩形 1">
            <a:extLst>
              <a:ext uri="{FF2B5EF4-FFF2-40B4-BE49-F238E27FC236}">
                <a16:creationId xmlns:a16="http://schemas.microsoft.com/office/drawing/2014/main" id="{71689F00-1791-46D4-8D59-913FF03E7CAE}"/>
              </a:ext>
            </a:extLst>
          </p:cNvPr>
          <p:cNvSpPr/>
          <p:nvPr/>
        </p:nvSpPr>
        <p:spPr>
          <a:xfrm>
            <a:off x="730927" y="2044395"/>
            <a:ext cx="9937074" cy="1384995"/>
          </a:xfrm>
          <a:prstGeom prst="rect">
            <a:avLst/>
          </a:prstGeom>
        </p:spPr>
        <p:txBody>
          <a:bodyPr wrap="square">
            <a:spAutoFit/>
          </a:bodyPr>
          <a:lstStyle/>
          <a:p>
            <a:r>
              <a:rPr lang="en-US" altLang="zh-CN" sz="2800" b="1" dirty="0"/>
              <a:t>1.</a:t>
            </a:r>
            <a:r>
              <a:rPr lang="zh-CN" altLang="en-US" sz="2800" dirty="0"/>
              <a:t>杯子在不同地方、温度环境均可使用</a:t>
            </a:r>
          </a:p>
          <a:p>
            <a:r>
              <a:rPr lang="en-US" altLang="zh-CN" sz="2800" dirty="0"/>
              <a:t>2.</a:t>
            </a:r>
            <a:r>
              <a:rPr lang="zh-CN" altLang="en-US" sz="2800" dirty="0"/>
              <a:t>杯子是否能被不同人群接受</a:t>
            </a:r>
          </a:p>
          <a:p>
            <a:endParaRPr lang="zh-CN" altLang="en-US" sz="2800" b="1" dirty="0"/>
          </a:p>
        </p:txBody>
      </p:sp>
      <p:sp>
        <p:nvSpPr>
          <p:cNvPr id="6" name="矩形 5">
            <a:extLst>
              <a:ext uri="{FF2B5EF4-FFF2-40B4-BE49-F238E27FC236}">
                <a16:creationId xmlns:a16="http://schemas.microsoft.com/office/drawing/2014/main" id="{6CA9479C-81B9-45C8-BC32-675187FA7308}"/>
              </a:ext>
            </a:extLst>
          </p:cNvPr>
          <p:cNvSpPr/>
          <p:nvPr/>
        </p:nvSpPr>
        <p:spPr>
          <a:xfrm>
            <a:off x="191782" y="1396248"/>
            <a:ext cx="6053517" cy="584775"/>
          </a:xfrm>
          <a:prstGeom prst="rect">
            <a:avLst/>
          </a:prstGeom>
        </p:spPr>
        <p:txBody>
          <a:bodyPr wrap="none">
            <a:spAutoFit/>
          </a:bodyPr>
          <a:lstStyle/>
          <a:p>
            <a:r>
              <a:rPr lang="zh-CN" altLang="en-US" sz="3200" b="1" dirty="0">
                <a:solidFill>
                  <a:srgbClr val="CC3300"/>
                </a:solidFill>
              </a:rPr>
              <a:t>可移植性测试</a:t>
            </a:r>
            <a:r>
              <a:rPr lang="en-US" altLang="zh-CN" sz="3200" b="1" dirty="0">
                <a:solidFill>
                  <a:srgbClr val="CC3300"/>
                </a:solidFill>
              </a:rPr>
              <a:t>(</a:t>
            </a:r>
            <a:r>
              <a:rPr lang="en-US" altLang="zh-CN" sz="2800" b="1" dirty="0">
                <a:solidFill>
                  <a:srgbClr val="CC3300"/>
                </a:solidFill>
              </a:rPr>
              <a:t>portabili</a:t>
            </a:r>
            <a:r>
              <a:rPr lang="en-US" altLang="zh-CN" sz="3200" b="1" dirty="0">
                <a:solidFill>
                  <a:srgbClr val="CC3300"/>
                </a:solidFill>
              </a:rPr>
              <a:t>ty  testing)</a:t>
            </a:r>
            <a:endParaRPr lang="zh-CN" altLang="en-US" sz="3200" dirty="0">
              <a:solidFill>
                <a:srgbClr val="CC3300"/>
              </a:solidFill>
              <a:latin typeface="Times New Roman" pitchFamily="18" charset="0"/>
              <a:sym typeface="Times New Roman" pitchFamily="18" charset="0"/>
            </a:endParaRPr>
          </a:p>
        </p:txBody>
      </p:sp>
      <p:sp>
        <p:nvSpPr>
          <p:cNvPr id="7" name="副标题 2">
            <a:extLst>
              <a:ext uri="{FF2B5EF4-FFF2-40B4-BE49-F238E27FC236}">
                <a16:creationId xmlns:a16="http://schemas.microsoft.com/office/drawing/2014/main" id="{E6DEEBDF-BBF6-461D-BBAC-7376C1EC937C}"/>
              </a:ext>
            </a:extLst>
          </p:cNvPr>
          <p:cNvSpPr>
            <a:spLocks noGrp="1" noChangeArrowheads="1"/>
          </p:cNvSpPr>
          <p:nvPr>
            <p:ph type="subTitle" idx="1"/>
          </p:nvPr>
        </p:nvSpPr>
        <p:spPr>
          <a:xfrm>
            <a:off x="76200" y="122237"/>
            <a:ext cx="5448300" cy="811213"/>
          </a:xfrm>
          <a:solidFill>
            <a:schemeClr val="accent1"/>
          </a:solidFill>
        </p:spPr>
        <p:txBody>
          <a:bodyPr anchor="ctr"/>
          <a:lstStyle/>
          <a:p>
            <a:pPr eaLnBrk="1" hangingPunct="1"/>
            <a:r>
              <a:rPr lang="zh-CN" altLang="en-US" sz="3600" dirty="0">
                <a:solidFill>
                  <a:schemeClr val="bg1"/>
                </a:solidFill>
                <a:latin typeface="Times New Roman" pitchFamily="18" charset="0"/>
                <a:sym typeface="Times New Roman" pitchFamily="18" charset="0"/>
              </a:rPr>
              <a:t>如何测试一个杯子</a:t>
            </a:r>
          </a:p>
        </p:txBody>
      </p:sp>
      <p:sp>
        <p:nvSpPr>
          <p:cNvPr id="8" name="矩形 7">
            <a:extLst>
              <a:ext uri="{FF2B5EF4-FFF2-40B4-BE49-F238E27FC236}">
                <a16:creationId xmlns:a16="http://schemas.microsoft.com/office/drawing/2014/main" id="{0BA5D16F-0099-4EEE-8F8B-CA9F5905837E}"/>
              </a:ext>
            </a:extLst>
          </p:cNvPr>
          <p:cNvSpPr/>
          <p:nvPr/>
        </p:nvSpPr>
        <p:spPr>
          <a:xfrm>
            <a:off x="191782" y="3261635"/>
            <a:ext cx="5726248" cy="584775"/>
          </a:xfrm>
          <a:prstGeom prst="rect">
            <a:avLst/>
          </a:prstGeom>
        </p:spPr>
        <p:txBody>
          <a:bodyPr wrap="none">
            <a:spAutoFit/>
          </a:bodyPr>
          <a:lstStyle/>
          <a:p>
            <a:r>
              <a:rPr lang="zh-CN" altLang="en-US" sz="3200" b="1" dirty="0">
                <a:solidFill>
                  <a:srgbClr val="CC3300"/>
                </a:solidFill>
              </a:rPr>
              <a:t>兼容性测试</a:t>
            </a:r>
            <a:r>
              <a:rPr lang="en-US" altLang="zh-CN" sz="3200" b="1" dirty="0">
                <a:solidFill>
                  <a:srgbClr val="CC3300"/>
                </a:solidFill>
              </a:rPr>
              <a:t>(</a:t>
            </a:r>
            <a:r>
              <a:rPr lang="en-US" altLang="zh-CN" sz="2800" b="1" dirty="0" err="1">
                <a:solidFill>
                  <a:srgbClr val="CC3300"/>
                </a:solidFill>
              </a:rPr>
              <a:t>compabili</a:t>
            </a:r>
            <a:r>
              <a:rPr lang="en-US" altLang="zh-CN" sz="3200" b="1" dirty="0" err="1">
                <a:solidFill>
                  <a:srgbClr val="CC3300"/>
                </a:solidFill>
              </a:rPr>
              <a:t>ty</a:t>
            </a:r>
            <a:r>
              <a:rPr lang="en-US" altLang="zh-CN" sz="3200" b="1" dirty="0">
                <a:solidFill>
                  <a:srgbClr val="CC3300"/>
                </a:solidFill>
              </a:rPr>
              <a:t>  testing)</a:t>
            </a:r>
            <a:endParaRPr lang="zh-CN" altLang="en-US" sz="3200" dirty="0">
              <a:solidFill>
                <a:srgbClr val="CC3300"/>
              </a:solidFill>
              <a:latin typeface="Times New Roman" pitchFamily="18" charset="0"/>
              <a:sym typeface="Times New Roman" pitchFamily="18" charset="0"/>
            </a:endParaRPr>
          </a:p>
        </p:txBody>
      </p:sp>
      <p:sp>
        <p:nvSpPr>
          <p:cNvPr id="9" name="矩形 8">
            <a:extLst>
              <a:ext uri="{FF2B5EF4-FFF2-40B4-BE49-F238E27FC236}">
                <a16:creationId xmlns:a16="http://schemas.microsoft.com/office/drawing/2014/main" id="{AD60FE96-DA74-4473-A126-F671BC3D6DFD}"/>
              </a:ext>
            </a:extLst>
          </p:cNvPr>
          <p:cNvSpPr/>
          <p:nvPr/>
        </p:nvSpPr>
        <p:spPr>
          <a:xfrm>
            <a:off x="730927" y="3907510"/>
            <a:ext cx="9937074" cy="954107"/>
          </a:xfrm>
          <a:prstGeom prst="rect">
            <a:avLst/>
          </a:prstGeom>
        </p:spPr>
        <p:txBody>
          <a:bodyPr wrap="square">
            <a:spAutoFit/>
          </a:bodyPr>
          <a:lstStyle/>
          <a:p>
            <a:r>
              <a:rPr lang="zh-CN" altLang="en-US" sz="2800" b="1" dirty="0"/>
              <a:t>除了装水，能否装雪碧，可乐，果汁等</a:t>
            </a:r>
            <a:endParaRPr lang="zh-CN" altLang="en-US" sz="2800" dirty="0"/>
          </a:p>
          <a:p>
            <a:endParaRPr lang="zh-CN" altLang="en-US" sz="2800" b="1" dirty="0"/>
          </a:p>
        </p:txBody>
      </p:sp>
      <p:sp>
        <p:nvSpPr>
          <p:cNvPr id="10" name="矩形 9">
            <a:extLst>
              <a:ext uri="{FF2B5EF4-FFF2-40B4-BE49-F238E27FC236}">
                <a16:creationId xmlns:a16="http://schemas.microsoft.com/office/drawing/2014/main" id="{F9441593-B25B-4A26-A9BB-BD96A9E87407}"/>
              </a:ext>
            </a:extLst>
          </p:cNvPr>
          <p:cNvSpPr/>
          <p:nvPr/>
        </p:nvSpPr>
        <p:spPr>
          <a:xfrm>
            <a:off x="191782" y="4652447"/>
            <a:ext cx="5637249" cy="584775"/>
          </a:xfrm>
          <a:prstGeom prst="rect">
            <a:avLst/>
          </a:prstGeom>
        </p:spPr>
        <p:txBody>
          <a:bodyPr wrap="none">
            <a:spAutoFit/>
          </a:bodyPr>
          <a:lstStyle/>
          <a:p>
            <a:r>
              <a:rPr lang="zh-CN" altLang="en-US" sz="3200" b="1" dirty="0">
                <a:solidFill>
                  <a:srgbClr val="CC3300"/>
                </a:solidFill>
              </a:rPr>
              <a:t>恢复性测试</a:t>
            </a:r>
            <a:r>
              <a:rPr lang="en-US" altLang="zh-CN" sz="3200" b="1" dirty="0">
                <a:solidFill>
                  <a:srgbClr val="CC3300"/>
                </a:solidFill>
              </a:rPr>
              <a:t>(Restorative testing)</a:t>
            </a:r>
            <a:endParaRPr lang="zh-CN" altLang="en-US" sz="3200" dirty="0">
              <a:solidFill>
                <a:srgbClr val="CC3300"/>
              </a:solidFill>
              <a:latin typeface="Times New Roman" pitchFamily="18" charset="0"/>
              <a:sym typeface="Times New Roman" pitchFamily="18" charset="0"/>
            </a:endParaRPr>
          </a:p>
        </p:txBody>
      </p:sp>
      <p:sp>
        <p:nvSpPr>
          <p:cNvPr id="11" name="矩形 10">
            <a:extLst>
              <a:ext uri="{FF2B5EF4-FFF2-40B4-BE49-F238E27FC236}">
                <a16:creationId xmlns:a16="http://schemas.microsoft.com/office/drawing/2014/main" id="{6E66E44F-4B98-4C34-81F5-99B51CD3B812}"/>
              </a:ext>
            </a:extLst>
          </p:cNvPr>
          <p:cNvSpPr/>
          <p:nvPr/>
        </p:nvSpPr>
        <p:spPr>
          <a:xfrm>
            <a:off x="730927" y="5237222"/>
            <a:ext cx="9937074" cy="523220"/>
          </a:xfrm>
          <a:prstGeom prst="rect">
            <a:avLst/>
          </a:prstGeom>
        </p:spPr>
        <p:txBody>
          <a:bodyPr wrap="square">
            <a:spAutoFit/>
          </a:bodyPr>
          <a:lstStyle/>
          <a:p>
            <a:r>
              <a:rPr lang="zh-CN" altLang="en-US" sz="2800" b="1" dirty="0"/>
              <a:t>杯子受损是否可恢复原态</a:t>
            </a:r>
          </a:p>
        </p:txBody>
      </p:sp>
    </p:spTree>
    <p:extLst>
      <p:ext uri="{BB962C8B-B14F-4D97-AF65-F5344CB8AC3E}">
        <p14:creationId xmlns:p14="http://schemas.microsoft.com/office/powerpoint/2010/main" val="329608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endParaRPr lang="zh-CN" altLang="en-US" sz="2800" dirty="0">
              <a:solidFill>
                <a:schemeClr val="bg1">
                  <a:lumMod val="10000"/>
                </a:schemeClr>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E319F948-7B5B-46B9-847A-FF7FA0AF5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 y="1483727"/>
            <a:ext cx="6073262" cy="4419924"/>
          </a:xfrm>
          <a:prstGeom prst="rect">
            <a:avLst/>
          </a:prstGeom>
        </p:spPr>
      </p:pic>
      <p:sp>
        <p:nvSpPr>
          <p:cNvPr id="5" name="矩形 4">
            <a:extLst>
              <a:ext uri="{FF2B5EF4-FFF2-40B4-BE49-F238E27FC236}">
                <a16:creationId xmlns:a16="http://schemas.microsoft.com/office/drawing/2014/main" id="{F5E15E52-6B74-4144-A350-631CF4FC49D2}"/>
              </a:ext>
            </a:extLst>
          </p:cNvPr>
          <p:cNvSpPr/>
          <p:nvPr/>
        </p:nvSpPr>
        <p:spPr>
          <a:xfrm>
            <a:off x="6187736" y="1597982"/>
            <a:ext cx="5775663" cy="2308324"/>
          </a:xfrm>
          <a:prstGeom prst="rect">
            <a:avLst/>
          </a:prstGeom>
        </p:spPr>
        <p:txBody>
          <a:bodyPr wrap="square">
            <a:spAutoFit/>
          </a:bodyPr>
          <a:lstStyle/>
          <a:p>
            <a:r>
              <a:rPr lang="zh-CN" altLang="en-US" sz="2400" dirty="0">
                <a:solidFill>
                  <a:srgbClr val="333333"/>
                </a:solidFill>
                <a:latin typeface="PingFang SC"/>
              </a:rPr>
              <a:t>应用我们已有的测试技术</a:t>
            </a:r>
            <a:r>
              <a:rPr lang="en-US" altLang="zh-CN" sz="2400" dirty="0">
                <a:solidFill>
                  <a:srgbClr val="333333"/>
                </a:solidFill>
                <a:latin typeface="PingFang SC"/>
              </a:rPr>
              <a:t>(Test Techniques)</a:t>
            </a:r>
            <a:r>
              <a:rPr lang="zh-CN" altLang="en-US" sz="2400" dirty="0">
                <a:solidFill>
                  <a:srgbClr val="333333"/>
                </a:solidFill>
                <a:latin typeface="PingFang SC"/>
              </a:rPr>
              <a:t>并综合考虑项目环境</a:t>
            </a:r>
            <a:r>
              <a:rPr lang="en-US" altLang="zh-CN" sz="2400" dirty="0">
                <a:solidFill>
                  <a:srgbClr val="333333"/>
                </a:solidFill>
                <a:latin typeface="PingFang SC"/>
              </a:rPr>
              <a:t>(Project Environment)</a:t>
            </a:r>
            <a:r>
              <a:rPr lang="zh-CN" altLang="en-US" sz="2400" dirty="0">
                <a:solidFill>
                  <a:srgbClr val="333333"/>
                </a:solidFill>
                <a:latin typeface="PingFang SC"/>
              </a:rPr>
              <a:t>、产出物</a:t>
            </a:r>
            <a:r>
              <a:rPr lang="en-US" altLang="zh-CN" sz="2400" dirty="0">
                <a:solidFill>
                  <a:srgbClr val="333333"/>
                </a:solidFill>
                <a:latin typeface="PingFang SC"/>
              </a:rPr>
              <a:t>(Product element)</a:t>
            </a:r>
            <a:r>
              <a:rPr lang="zh-CN" altLang="en-US" sz="2400" dirty="0">
                <a:solidFill>
                  <a:srgbClr val="333333"/>
                </a:solidFill>
                <a:latin typeface="PingFang SC"/>
              </a:rPr>
              <a:t>、</a:t>
            </a:r>
            <a:endParaRPr lang="en-US" altLang="zh-CN" sz="2400" dirty="0">
              <a:solidFill>
                <a:srgbClr val="333333"/>
              </a:solidFill>
              <a:latin typeface="PingFang SC"/>
            </a:endParaRPr>
          </a:p>
          <a:p>
            <a:r>
              <a:rPr lang="zh-CN" altLang="en-US" sz="2400" dirty="0">
                <a:solidFill>
                  <a:srgbClr val="333333"/>
                </a:solidFill>
                <a:latin typeface="PingFang SC"/>
              </a:rPr>
              <a:t>质量准则</a:t>
            </a:r>
            <a:r>
              <a:rPr lang="en-US" altLang="zh-CN" sz="2400" dirty="0">
                <a:solidFill>
                  <a:srgbClr val="333333"/>
                </a:solidFill>
                <a:latin typeface="PingFang SC"/>
              </a:rPr>
              <a:t>(quality Criteria)</a:t>
            </a:r>
            <a:r>
              <a:rPr lang="zh-CN" altLang="en-US" sz="2400" dirty="0">
                <a:solidFill>
                  <a:srgbClr val="333333"/>
                </a:solidFill>
                <a:latin typeface="PingFang SC"/>
              </a:rPr>
              <a:t>。这样我们就能够得到一个有基本保障的</a:t>
            </a:r>
            <a:r>
              <a:rPr lang="en-US" altLang="zh-CN" sz="2400" dirty="0">
                <a:solidFill>
                  <a:srgbClr val="333333"/>
                </a:solidFill>
                <a:latin typeface="PingFang SC"/>
              </a:rPr>
              <a:t>(</a:t>
            </a:r>
            <a:r>
              <a:rPr lang="zh-CN" altLang="en-US" sz="2400" dirty="0">
                <a:solidFill>
                  <a:srgbClr val="333333"/>
                </a:solidFill>
                <a:latin typeface="PingFang SC"/>
              </a:rPr>
              <a:t>看得到的</a:t>
            </a:r>
            <a:r>
              <a:rPr lang="en-US" altLang="zh-CN" sz="2400" dirty="0">
                <a:solidFill>
                  <a:srgbClr val="333333"/>
                </a:solidFill>
                <a:latin typeface="PingFang SC"/>
              </a:rPr>
              <a:t>)</a:t>
            </a:r>
            <a:r>
              <a:rPr lang="zh-CN" altLang="en-US" sz="2400" dirty="0">
                <a:solidFill>
                  <a:srgbClr val="333333"/>
                </a:solidFill>
                <a:latin typeface="PingFang SC"/>
              </a:rPr>
              <a:t>质量</a:t>
            </a:r>
            <a:r>
              <a:rPr lang="en-US" altLang="zh-CN" sz="2400" dirty="0">
                <a:solidFill>
                  <a:srgbClr val="333333"/>
                </a:solidFill>
                <a:latin typeface="PingFang SC"/>
              </a:rPr>
              <a:t>(Perceived Quality)</a:t>
            </a:r>
            <a:endParaRPr lang="zh-CN" altLang="en-US" sz="2400" dirty="0"/>
          </a:p>
        </p:txBody>
      </p:sp>
    </p:spTree>
    <p:extLst>
      <p:ext uri="{BB962C8B-B14F-4D97-AF65-F5344CB8AC3E}">
        <p14:creationId xmlns:p14="http://schemas.microsoft.com/office/powerpoint/2010/main" val="20418858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11354122"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r>
              <a:rPr lang="en-US" altLang="zh-CN" dirty="0"/>
              <a:t>HTSM</a:t>
            </a:r>
            <a:r>
              <a:rPr lang="zh-CN" altLang="en-US" dirty="0"/>
              <a:t>，</a:t>
            </a:r>
            <a:r>
              <a:rPr lang="en-US" altLang="zh-CN" dirty="0"/>
              <a:t>James Bach</a:t>
            </a:r>
            <a:endParaRPr lang="zh-CN" altLang="en-US" sz="2800" dirty="0">
              <a:solidFill>
                <a:schemeClr val="bg1">
                  <a:lumMod val="10000"/>
                </a:schemeClr>
              </a:solidFill>
              <a:latin typeface="Times New Roman" pitchFamily="18" charset="0"/>
              <a:sym typeface="Times New Roman" pitchFamily="18" charset="0"/>
            </a:endParaRPr>
          </a:p>
        </p:txBody>
      </p:sp>
      <p:pic>
        <p:nvPicPr>
          <p:cNvPr id="3" name="图片 2">
            <a:extLst>
              <a:ext uri="{FF2B5EF4-FFF2-40B4-BE49-F238E27FC236}">
                <a16:creationId xmlns:a16="http://schemas.microsoft.com/office/drawing/2014/main" id="{3CD08094-10AF-43EC-BFBD-B6B590FAE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52525"/>
            <a:ext cx="9124950" cy="5238750"/>
          </a:xfrm>
          <a:prstGeom prst="rect">
            <a:avLst/>
          </a:prstGeom>
        </p:spPr>
      </p:pic>
    </p:spTree>
    <p:extLst>
      <p:ext uri="{BB962C8B-B14F-4D97-AF65-F5344CB8AC3E}">
        <p14:creationId xmlns:p14="http://schemas.microsoft.com/office/powerpoint/2010/main" val="21377702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11354122"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r>
              <a:rPr lang="en-US" altLang="zh-CN" dirty="0"/>
              <a:t>HTSM</a:t>
            </a:r>
            <a:r>
              <a:rPr lang="zh-CN" altLang="en-US" dirty="0"/>
              <a:t>，</a:t>
            </a:r>
            <a:r>
              <a:rPr lang="en-US" altLang="zh-CN" dirty="0"/>
              <a:t>James Bach</a:t>
            </a:r>
            <a:endParaRPr lang="zh-CN" altLang="en-US" sz="2800" dirty="0">
              <a:solidFill>
                <a:schemeClr val="bg1">
                  <a:lumMod val="10000"/>
                </a:schemeClr>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193E9786-60B3-4165-9FB0-1F2F8E299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719" y="1568958"/>
            <a:ext cx="7172325" cy="3286125"/>
          </a:xfrm>
          <a:prstGeom prst="rect">
            <a:avLst/>
          </a:prstGeom>
        </p:spPr>
      </p:pic>
    </p:spTree>
    <p:extLst>
      <p:ext uri="{BB962C8B-B14F-4D97-AF65-F5344CB8AC3E}">
        <p14:creationId xmlns:p14="http://schemas.microsoft.com/office/powerpoint/2010/main" val="495828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auto">
          <a:xfrm>
            <a:off x="1524000" y="5970588"/>
            <a:ext cx="9144000" cy="887412"/>
          </a:xfrm>
          <a:prstGeom prst="rect">
            <a:avLst/>
          </a:prstGeom>
          <a:solidFill>
            <a:srgbClr val="FFFFFF"/>
          </a:solidFill>
          <a:ln w="9525">
            <a:noFill/>
            <a:miter lim="800000"/>
            <a:headEnd/>
            <a:tailEnd/>
          </a:ln>
        </p:spPr>
        <p:txBody>
          <a:bodyPr anchor="ctr"/>
          <a:lstStyle/>
          <a:p>
            <a:pPr defTabSz="457200" fontAlgn="base">
              <a:spcBef>
                <a:spcPct val="0"/>
              </a:spcBef>
              <a:spcAft>
                <a:spcPct val="0"/>
              </a:spcAft>
            </a:pPr>
            <a:endParaRPr lang="zh-CN" altLang="zh-CN">
              <a:solidFill>
                <a:srgbClr val="FFFFFF"/>
              </a:solidFill>
              <a:latin typeface="Arial" charset="0"/>
              <a:ea typeface="宋体" charset="-122"/>
              <a:sym typeface="Arial" charset="0"/>
            </a:endParaRPr>
          </a:p>
        </p:txBody>
      </p:sp>
      <p:sp>
        <p:nvSpPr>
          <p:cNvPr id="16387" name="Rectangle 10"/>
          <p:cNvSpPr>
            <a:spLocks noChangeArrowheads="1"/>
          </p:cNvSpPr>
          <p:nvPr/>
        </p:nvSpPr>
        <p:spPr bwMode="auto">
          <a:xfrm>
            <a:off x="1524001" y="6048375"/>
            <a:ext cx="2994025" cy="712788"/>
          </a:xfrm>
          <a:prstGeom prst="rect">
            <a:avLst/>
          </a:prstGeom>
          <a:solidFill>
            <a:schemeClr val="accent2"/>
          </a:solidFill>
          <a:ln w="9525">
            <a:noFill/>
            <a:miter lim="800000"/>
            <a:headEnd/>
            <a:tailEnd/>
          </a:ln>
        </p:spPr>
        <p:txBody>
          <a:bodyPr anchor="ctr"/>
          <a:lstStyle/>
          <a:p>
            <a:pPr defTabSz="457200" fontAlgn="base">
              <a:spcBef>
                <a:spcPct val="0"/>
              </a:spcBef>
              <a:spcAft>
                <a:spcPct val="0"/>
              </a:spcAft>
            </a:pPr>
            <a:endParaRPr lang="zh-CN" altLang="zh-CN">
              <a:solidFill>
                <a:srgbClr val="FFFFFF"/>
              </a:solidFill>
              <a:latin typeface="Arial" charset="0"/>
              <a:ea typeface="宋体" charset="-122"/>
              <a:sym typeface="Arial" charset="0"/>
            </a:endParaRPr>
          </a:p>
        </p:txBody>
      </p:sp>
      <p:sp>
        <p:nvSpPr>
          <p:cNvPr id="16388" name="Rectangle 11"/>
          <p:cNvSpPr>
            <a:spLocks noChangeArrowheads="1"/>
          </p:cNvSpPr>
          <p:nvPr/>
        </p:nvSpPr>
        <p:spPr bwMode="auto">
          <a:xfrm>
            <a:off x="4591051" y="6048376"/>
            <a:ext cx="2962275" cy="714375"/>
          </a:xfrm>
          <a:prstGeom prst="rect">
            <a:avLst/>
          </a:prstGeom>
          <a:solidFill>
            <a:schemeClr val="accent1"/>
          </a:solidFill>
          <a:ln w="9525">
            <a:noFill/>
            <a:miter lim="800000"/>
            <a:headEnd/>
            <a:tailEnd/>
          </a:ln>
        </p:spPr>
        <p:txBody>
          <a:bodyPr anchor="ctr"/>
          <a:lstStyle/>
          <a:p>
            <a:pPr algn="ctr" defTabSz="457200" fontAlgn="base">
              <a:spcBef>
                <a:spcPct val="0"/>
              </a:spcBef>
              <a:spcAft>
                <a:spcPct val="0"/>
              </a:spcAft>
            </a:pPr>
            <a:r>
              <a:rPr lang="zh-CN" altLang="en-US" sz="2000" dirty="0">
                <a:solidFill>
                  <a:srgbClr val="F9F9F9"/>
                </a:solidFill>
                <a:latin typeface="Tw Cen MT"/>
                <a:ea typeface="宋体" charset="-122"/>
                <a:sym typeface="Tw Cen MT"/>
              </a:rPr>
              <a:t>计算机与信息安全学院</a:t>
            </a:r>
            <a:endParaRPr lang="zh-CN" altLang="zh-CN" sz="2000" dirty="0">
              <a:solidFill>
                <a:srgbClr val="F9F9F9"/>
              </a:solidFill>
              <a:latin typeface="Tw Cen MT"/>
              <a:ea typeface="宋体" charset="-122"/>
              <a:sym typeface="Arial" charset="0"/>
            </a:endParaRPr>
          </a:p>
        </p:txBody>
      </p:sp>
      <p:sp>
        <p:nvSpPr>
          <p:cNvPr id="16389" name="Rectangle 11"/>
          <p:cNvSpPr>
            <a:spLocks noChangeArrowheads="1"/>
          </p:cNvSpPr>
          <p:nvPr/>
        </p:nvSpPr>
        <p:spPr bwMode="auto">
          <a:xfrm>
            <a:off x="7621589" y="6048376"/>
            <a:ext cx="3043237" cy="714375"/>
          </a:xfrm>
          <a:prstGeom prst="rect">
            <a:avLst/>
          </a:prstGeom>
          <a:solidFill>
            <a:srgbClr val="B29C93"/>
          </a:solidFill>
          <a:ln w="9525">
            <a:noFill/>
            <a:miter lim="800000"/>
            <a:headEnd/>
            <a:tailEnd/>
          </a:ln>
        </p:spPr>
        <p:txBody>
          <a:bodyPr anchor="ctr"/>
          <a:lstStyle/>
          <a:p>
            <a:pPr defTabSz="457200" fontAlgn="base">
              <a:spcBef>
                <a:spcPct val="0"/>
              </a:spcBef>
              <a:spcAft>
                <a:spcPct val="0"/>
              </a:spcAft>
            </a:pPr>
            <a:endParaRPr lang="zh-CN" altLang="zh-CN">
              <a:solidFill>
                <a:srgbClr val="FFFFFF"/>
              </a:solidFill>
              <a:latin typeface="Arial" charset="0"/>
              <a:ea typeface="宋体" charset="-122"/>
              <a:sym typeface="Arial" charset="0"/>
            </a:endParaRPr>
          </a:p>
        </p:txBody>
      </p:sp>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6397" name="Subtitle 8"/>
          <p:cNvSpPr>
            <a:spLocks noChangeArrowheads="1"/>
          </p:cNvSpPr>
          <p:nvPr/>
        </p:nvSpPr>
        <p:spPr bwMode="auto">
          <a:xfrm>
            <a:off x="1524001" y="6061075"/>
            <a:ext cx="29940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FFFFF"/>
                </a:solidFill>
                <a:latin typeface="Tw Cen MT"/>
                <a:ea typeface="宋体" charset="-122"/>
                <a:sym typeface="Tw Cen MT"/>
              </a:rPr>
              <a:t>桂林电子科技</a:t>
            </a:r>
            <a:r>
              <a:rPr lang="zh-CN" altLang="en-US" sz="2000" dirty="0">
                <a:solidFill>
                  <a:srgbClr val="F9F9F9"/>
                </a:solidFill>
                <a:latin typeface="Tw Cen MT"/>
                <a:ea typeface="宋体" charset="-122"/>
                <a:sym typeface="Tw Cen MT"/>
              </a:rPr>
              <a:t>大学</a:t>
            </a:r>
            <a:endParaRPr lang="zh-CN" altLang="zh-CN" sz="2000" dirty="0">
              <a:solidFill>
                <a:srgbClr val="FFFFFF"/>
              </a:solidFill>
              <a:latin typeface="Tw Cen MT"/>
              <a:ea typeface="宋体" charset="-122"/>
              <a:sym typeface="Tw Cen MT"/>
            </a:endParaRPr>
          </a:p>
        </p:txBody>
      </p:sp>
      <p:pic>
        <p:nvPicPr>
          <p:cNvPr id="10" name="图片 9">
            <a:extLst>
              <a:ext uri="{FF2B5EF4-FFF2-40B4-BE49-F238E27FC236}">
                <a16:creationId xmlns:a16="http://schemas.microsoft.com/office/drawing/2014/main" id="{EDB99970-7DF2-4587-9C90-D999C56CCCEA}"/>
              </a:ext>
            </a:extLst>
          </p:cNvPr>
          <p:cNvPicPr>
            <a:picLocks noChangeAspect="1"/>
          </p:cNvPicPr>
          <p:nvPr/>
        </p:nvPicPr>
        <p:blipFill>
          <a:blip r:embed="rId3"/>
          <a:stretch>
            <a:fillRect/>
          </a:stretch>
        </p:blipFill>
        <p:spPr>
          <a:xfrm>
            <a:off x="578171" y="1384658"/>
            <a:ext cx="9952582" cy="5029636"/>
          </a:xfrm>
          <a:prstGeom prst="rect">
            <a:avLst/>
          </a:prstGeom>
        </p:spPr>
      </p:pic>
      <p:sp>
        <p:nvSpPr>
          <p:cNvPr id="20" name="副标题 2">
            <a:extLst>
              <a:ext uri="{FF2B5EF4-FFF2-40B4-BE49-F238E27FC236}">
                <a16:creationId xmlns:a16="http://schemas.microsoft.com/office/drawing/2014/main" id="{A1D737FD-228B-45C5-914B-127D3641B18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b="1" dirty="0">
                <a:solidFill>
                  <a:schemeClr val="bg1"/>
                </a:solidFill>
                <a:latin typeface="Times New Roman" pitchFamily="18" charset="0"/>
                <a:sym typeface="Times New Roman" pitchFamily="18" charset="0"/>
              </a:rPr>
              <a:t>参考资料</a:t>
            </a:r>
            <a:endParaRPr lang="zh-CN" altLang="en-US" sz="2800" dirty="0">
              <a:solidFill>
                <a:schemeClr val="bg1"/>
              </a:solidFill>
              <a:latin typeface="Times New Roman" pitchFamily="18" charset="0"/>
              <a:sym typeface="Times New Roman" pitchFamily="18" charset="0"/>
            </a:endParaRPr>
          </a:p>
        </p:txBody>
      </p:sp>
    </p:spTree>
    <p:extLst>
      <p:ext uri="{BB962C8B-B14F-4D97-AF65-F5344CB8AC3E}">
        <p14:creationId xmlns:p14="http://schemas.microsoft.com/office/powerpoint/2010/main" val="15106850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11354122"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r>
              <a:rPr lang="en-US" altLang="zh-CN" dirty="0"/>
              <a:t>HTSM</a:t>
            </a:r>
            <a:r>
              <a:rPr lang="zh-CN" altLang="en-US" dirty="0"/>
              <a:t>，</a:t>
            </a:r>
            <a:r>
              <a:rPr lang="en-US" altLang="zh-CN" dirty="0"/>
              <a:t>James Bach</a:t>
            </a:r>
            <a:endParaRPr lang="zh-CN" altLang="en-US" sz="2800" dirty="0">
              <a:solidFill>
                <a:schemeClr val="bg1">
                  <a:lumMod val="10000"/>
                </a:schemeClr>
              </a:solidFill>
              <a:latin typeface="Times New Roman" pitchFamily="18" charset="0"/>
              <a:sym typeface="Times New Roman" pitchFamily="18" charset="0"/>
            </a:endParaRPr>
          </a:p>
        </p:txBody>
      </p:sp>
      <p:pic>
        <p:nvPicPr>
          <p:cNvPr id="3" name="图片 2">
            <a:extLst>
              <a:ext uri="{FF2B5EF4-FFF2-40B4-BE49-F238E27FC236}">
                <a16:creationId xmlns:a16="http://schemas.microsoft.com/office/drawing/2014/main" id="{C1FCA2CA-CD89-4141-B783-328D993C0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30" y="1957390"/>
            <a:ext cx="8826270" cy="3122610"/>
          </a:xfrm>
          <a:prstGeom prst="rect">
            <a:avLst/>
          </a:prstGeom>
        </p:spPr>
      </p:pic>
    </p:spTree>
    <p:extLst>
      <p:ext uri="{BB962C8B-B14F-4D97-AF65-F5344CB8AC3E}">
        <p14:creationId xmlns:p14="http://schemas.microsoft.com/office/powerpoint/2010/main" val="1353087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11354122"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r>
              <a:rPr lang="en-US" altLang="zh-CN" dirty="0"/>
              <a:t>HTSM</a:t>
            </a:r>
            <a:r>
              <a:rPr lang="zh-CN" altLang="en-US" dirty="0"/>
              <a:t>，</a:t>
            </a:r>
            <a:r>
              <a:rPr lang="en-US" altLang="zh-CN" dirty="0"/>
              <a:t>James Bach</a:t>
            </a:r>
            <a:endParaRPr lang="zh-CN" altLang="en-US" sz="2800" dirty="0">
              <a:solidFill>
                <a:schemeClr val="bg1">
                  <a:lumMod val="10000"/>
                </a:schemeClr>
              </a:solidFill>
              <a:latin typeface="Times New Roman" pitchFamily="18" charset="0"/>
              <a:sym typeface="Times New Roman" pitchFamily="18" charset="0"/>
            </a:endParaRPr>
          </a:p>
        </p:txBody>
      </p:sp>
      <p:pic>
        <p:nvPicPr>
          <p:cNvPr id="6" name="图片 5">
            <a:extLst>
              <a:ext uri="{FF2B5EF4-FFF2-40B4-BE49-F238E27FC236}">
                <a16:creationId xmlns:a16="http://schemas.microsoft.com/office/drawing/2014/main" id="{657D1072-3E37-44F4-8CD6-79C2DDDC5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5" y="1778000"/>
            <a:ext cx="7562863" cy="3051451"/>
          </a:xfrm>
          <a:prstGeom prst="rect">
            <a:avLst/>
          </a:prstGeom>
        </p:spPr>
      </p:pic>
    </p:spTree>
    <p:extLst>
      <p:ext uri="{BB962C8B-B14F-4D97-AF65-F5344CB8AC3E}">
        <p14:creationId xmlns:p14="http://schemas.microsoft.com/office/powerpoint/2010/main" val="269471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11354122"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dirty="0"/>
              <a:t>Heuristic Test Strategy Model-</a:t>
            </a:r>
            <a:r>
              <a:rPr lang="zh-CN" altLang="en-US" dirty="0"/>
              <a:t>启发式测试策略模型</a:t>
            </a:r>
            <a:r>
              <a:rPr lang="en-US" altLang="zh-CN" dirty="0"/>
              <a:t>HTSM</a:t>
            </a:r>
            <a:r>
              <a:rPr lang="zh-CN" altLang="en-US" dirty="0"/>
              <a:t>，</a:t>
            </a:r>
            <a:r>
              <a:rPr lang="en-US" altLang="zh-CN" dirty="0"/>
              <a:t>James Bach</a:t>
            </a:r>
            <a:endParaRPr lang="zh-CN" altLang="en-US" sz="2800" dirty="0">
              <a:solidFill>
                <a:schemeClr val="bg1">
                  <a:lumMod val="10000"/>
                </a:schemeClr>
              </a:solidFill>
              <a:latin typeface="Times New Roman" pitchFamily="18" charset="0"/>
              <a:sym typeface="Times New Roman" pitchFamily="18" charset="0"/>
            </a:endParaRPr>
          </a:p>
        </p:txBody>
      </p:sp>
      <p:pic>
        <p:nvPicPr>
          <p:cNvPr id="4" name="图片 3">
            <a:extLst>
              <a:ext uri="{FF2B5EF4-FFF2-40B4-BE49-F238E27FC236}">
                <a16:creationId xmlns:a16="http://schemas.microsoft.com/office/drawing/2014/main" id="{50521C25-D600-44B5-8A8E-DAF4E14B5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163" y="1997111"/>
            <a:ext cx="7981673" cy="3206713"/>
          </a:xfrm>
          <a:prstGeom prst="rect">
            <a:avLst/>
          </a:prstGeom>
        </p:spPr>
      </p:pic>
    </p:spTree>
    <p:extLst>
      <p:ext uri="{BB962C8B-B14F-4D97-AF65-F5344CB8AC3E}">
        <p14:creationId xmlns:p14="http://schemas.microsoft.com/office/powerpoint/2010/main" val="264736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8023"/>
            <a:ext cx="9667875" cy="811213"/>
          </a:xfrm>
          <a:solidFill>
            <a:schemeClr val="accent1"/>
          </a:solidFill>
        </p:spPr>
        <p:txBody>
          <a:bodyPr anchor="ctr"/>
          <a:lstStyle/>
          <a:p>
            <a:pPr eaLnBrk="1" hangingPunct="1"/>
            <a:r>
              <a:rPr lang="en-US" altLang="zh-CN" sz="2800" b="1" dirty="0">
                <a:solidFill>
                  <a:schemeClr val="bg1">
                    <a:lumMod val="10000"/>
                  </a:schemeClr>
                </a:solidFill>
              </a:rPr>
              <a:t>What is software testing?</a:t>
            </a:r>
            <a:endParaRPr lang="zh-CN" altLang="en-US" sz="2800" dirty="0">
              <a:solidFill>
                <a:schemeClr val="bg1">
                  <a:lumMod val="10000"/>
                </a:schemeClr>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5403ABC1-8D3A-4FB1-B98A-14BE6CE75DDD}"/>
              </a:ext>
            </a:extLst>
          </p:cNvPr>
          <p:cNvPicPr>
            <a:picLocks noChangeAspect="1"/>
          </p:cNvPicPr>
          <p:nvPr/>
        </p:nvPicPr>
        <p:blipFill>
          <a:blip r:embed="rId3"/>
          <a:stretch>
            <a:fillRect/>
          </a:stretch>
        </p:blipFill>
        <p:spPr>
          <a:xfrm>
            <a:off x="1258569" y="1194719"/>
            <a:ext cx="9012895" cy="5196556"/>
          </a:xfrm>
          <a:prstGeom prst="rect">
            <a:avLst/>
          </a:prstGeom>
        </p:spPr>
      </p:pic>
      <p:pic>
        <p:nvPicPr>
          <p:cNvPr id="3" name="图片 2">
            <a:extLst>
              <a:ext uri="{FF2B5EF4-FFF2-40B4-BE49-F238E27FC236}">
                <a16:creationId xmlns:a16="http://schemas.microsoft.com/office/drawing/2014/main" id="{0BE0556C-7A43-4D85-8C01-9CC93B8DE1C0}"/>
              </a:ext>
            </a:extLst>
          </p:cNvPr>
          <p:cNvPicPr>
            <a:picLocks noChangeAspect="1"/>
          </p:cNvPicPr>
          <p:nvPr/>
        </p:nvPicPr>
        <p:blipFill>
          <a:blip r:embed="rId4"/>
          <a:stretch>
            <a:fillRect/>
          </a:stretch>
        </p:blipFill>
        <p:spPr>
          <a:xfrm>
            <a:off x="76199" y="191849"/>
            <a:ext cx="6020322" cy="1981372"/>
          </a:xfrm>
          <a:prstGeom prst="rect">
            <a:avLst/>
          </a:prstGeom>
        </p:spPr>
      </p:pic>
      <p:pic>
        <p:nvPicPr>
          <p:cNvPr id="4" name="图片 3">
            <a:extLst>
              <a:ext uri="{FF2B5EF4-FFF2-40B4-BE49-F238E27FC236}">
                <a16:creationId xmlns:a16="http://schemas.microsoft.com/office/drawing/2014/main" id="{0F475B7F-7674-4C59-B1BE-4B96C2393A45}"/>
              </a:ext>
            </a:extLst>
          </p:cNvPr>
          <p:cNvPicPr>
            <a:picLocks noChangeAspect="1"/>
          </p:cNvPicPr>
          <p:nvPr/>
        </p:nvPicPr>
        <p:blipFill>
          <a:blip r:embed="rId5"/>
          <a:stretch>
            <a:fillRect/>
          </a:stretch>
        </p:blipFill>
        <p:spPr>
          <a:xfrm>
            <a:off x="1258569" y="5403652"/>
            <a:ext cx="5265876" cy="1714649"/>
          </a:xfrm>
          <a:prstGeom prst="rect">
            <a:avLst/>
          </a:prstGeom>
        </p:spPr>
      </p:pic>
      <p:pic>
        <p:nvPicPr>
          <p:cNvPr id="6" name="图片 5">
            <a:extLst>
              <a:ext uri="{FF2B5EF4-FFF2-40B4-BE49-F238E27FC236}">
                <a16:creationId xmlns:a16="http://schemas.microsoft.com/office/drawing/2014/main" id="{53C35D17-DD25-40E6-AA0C-7447FA739EE5}"/>
              </a:ext>
            </a:extLst>
          </p:cNvPr>
          <p:cNvPicPr>
            <a:picLocks noChangeAspect="1"/>
          </p:cNvPicPr>
          <p:nvPr/>
        </p:nvPicPr>
        <p:blipFill>
          <a:blip r:embed="rId6"/>
          <a:stretch>
            <a:fillRect/>
          </a:stretch>
        </p:blipFill>
        <p:spPr>
          <a:xfrm>
            <a:off x="3836505" y="574387"/>
            <a:ext cx="8039797" cy="2171888"/>
          </a:xfrm>
          <a:prstGeom prst="rect">
            <a:avLst/>
          </a:prstGeom>
        </p:spPr>
      </p:pic>
      <p:pic>
        <p:nvPicPr>
          <p:cNvPr id="7" name="图片 6">
            <a:extLst>
              <a:ext uri="{FF2B5EF4-FFF2-40B4-BE49-F238E27FC236}">
                <a16:creationId xmlns:a16="http://schemas.microsoft.com/office/drawing/2014/main" id="{D45EA901-38AA-4BF7-8F7C-B09AD6809C4C}"/>
              </a:ext>
            </a:extLst>
          </p:cNvPr>
          <p:cNvPicPr>
            <a:picLocks noChangeAspect="1"/>
          </p:cNvPicPr>
          <p:nvPr/>
        </p:nvPicPr>
        <p:blipFill>
          <a:blip r:embed="rId7"/>
          <a:stretch>
            <a:fillRect/>
          </a:stretch>
        </p:blipFill>
        <p:spPr>
          <a:xfrm>
            <a:off x="7014321" y="3865395"/>
            <a:ext cx="4861981" cy="419136"/>
          </a:xfrm>
          <a:prstGeom prst="rect">
            <a:avLst/>
          </a:prstGeom>
        </p:spPr>
      </p:pic>
    </p:spTree>
    <p:extLst>
      <p:ext uri="{BB962C8B-B14F-4D97-AF65-F5344CB8AC3E}">
        <p14:creationId xmlns:p14="http://schemas.microsoft.com/office/powerpoint/2010/main" val="235905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课堂讨论问题</a:t>
            </a:r>
            <a:endParaRPr lang="zh-CN" altLang="en-US" sz="2800" dirty="0">
              <a:solidFill>
                <a:schemeClr val="bg1">
                  <a:lumMod val="10000"/>
                </a:schemeClr>
              </a:solidFill>
              <a:latin typeface="Times New Roman" pitchFamily="18" charset="0"/>
              <a:sym typeface="Times New Roman" pitchFamily="18" charset="0"/>
            </a:endParaRPr>
          </a:p>
        </p:txBody>
      </p:sp>
      <p:sp>
        <p:nvSpPr>
          <p:cNvPr id="3" name="矩形 2">
            <a:extLst>
              <a:ext uri="{FF2B5EF4-FFF2-40B4-BE49-F238E27FC236}">
                <a16:creationId xmlns:a16="http://schemas.microsoft.com/office/drawing/2014/main" id="{4A41BBC1-53DB-4F4D-8F4A-AB66F559DCF9}"/>
              </a:ext>
            </a:extLst>
          </p:cNvPr>
          <p:cNvSpPr/>
          <p:nvPr/>
        </p:nvSpPr>
        <p:spPr>
          <a:xfrm>
            <a:off x="1713390" y="1514365"/>
            <a:ext cx="7031115" cy="3108543"/>
          </a:xfrm>
          <a:prstGeom prst="rect">
            <a:avLst/>
          </a:prstGeom>
        </p:spPr>
        <p:txBody>
          <a:bodyPr wrap="square">
            <a:spAutoFit/>
          </a:bodyPr>
          <a:lstStyle/>
          <a:p>
            <a:pPr algn="just"/>
            <a:r>
              <a:rPr lang="fr-FR" altLang="zh-CN" sz="2800" dirty="0">
                <a:solidFill>
                  <a:srgbClr val="323232"/>
                </a:solidFill>
                <a:latin typeface="&amp;quot"/>
              </a:rPr>
              <a:t>int main()</a:t>
            </a:r>
          </a:p>
          <a:p>
            <a:pPr algn="just"/>
            <a:r>
              <a:rPr lang="fr-FR" altLang="zh-CN" sz="2800" dirty="0">
                <a:solidFill>
                  <a:srgbClr val="323232"/>
                </a:solidFill>
                <a:latin typeface="&amp;quot"/>
              </a:rPr>
              <a:t>{</a:t>
            </a:r>
          </a:p>
          <a:p>
            <a:pPr algn="just"/>
            <a:r>
              <a:rPr lang="fr-FR" altLang="zh-CN" sz="2800" dirty="0">
                <a:solidFill>
                  <a:srgbClr val="323232"/>
                </a:solidFill>
                <a:latin typeface="&amp;quot"/>
              </a:rPr>
              <a:t>int x ,y ,max;</a:t>
            </a:r>
          </a:p>
          <a:p>
            <a:pPr algn="just"/>
            <a:r>
              <a:rPr lang="fr-FR" altLang="zh-CN" sz="2800" dirty="0">
                <a:solidFill>
                  <a:srgbClr val="323232"/>
                </a:solidFill>
                <a:latin typeface="&amp;quot"/>
              </a:rPr>
              <a:t>scanf(“%d%d”,&amp;x,&amp;y);</a:t>
            </a:r>
          </a:p>
          <a:p>
            <a:pPr algn="just"/>
            <a:r>
              <a:rPr lang="fr-FR" altLang="zh-CN" sz="2800" dirty="0">
                <a:solidFill>
                  <a:srgbClr val="323232"/>
                </a:solidFill>
                <a:latin typeface="&amp;quot"/>
              </a:rPr>
              <a:t>if(x&gt;y) max = x ; else max = y;</a:t>
            </a:r>
          </a:p>
          <a:p>
            <a:pPr algn="just"/>
            <a:r>
              <a:rPr lang="fr-FR" altLang="zh-CN" sz="2800" dirty="0">
                <a:solidFill>
                  <a:srgbClr val="323232"/>
                </a:solidFill>
                <a:latin typeface="&amp;quot"/>
              </a:rPr>
              <a:t>printf(“%d”,max);</a:t>
            </a:r>
          </a:p>
          <a:p>
            <a:pPr algn="just"/>
            <a:r>
              <a:rPr lang="fr-FR" altLang="zh-CN" sz="2800" dirty="0">
                <a:solidFill>
                  <a:srgbClr val="323232"/>
                </a:solidFill>
                <a:latin typeface="&amp;quot"/>
              </a:rPr>
              <a:t>}</a:t>
            </a:r>
            <a:endParaRPr lang="fr-FR" altLang="zh-CN" sz="2800" b="0" i="0" u="none" strike="noStrike" dirty="0">
              <a:solidFill>
                <a:srgbClr val="323232"/>
              </a:solidFill>
              <a:effectLst/>
              <a:latin typeface="&amp;quot"/>
            </a:endParaRPr>
          </a:p>
        </p:txBody>
      </p:sp>
      <p:sp>
        <p:nvSpPr>
          <p:cNvPr id="8" name="矩形 7">
            <a:extLst>
              <a:ext uri="{FF2B5EF4-FFF2-40B4-BE49-F238E27FC236}">
                <a16:creationId xmlns:a16="http://schemas.microsoft.com/office/drawing/2014/main" id="{6D978E5A-0FFD-4B9D-95BB-8B70CF485E28}"/>
              </a:ext>
            </a:extLst>
          </p:cNvPr>
          <p:cNvSpPr/>
          <p:nvPr/>
        </p:nvSpPr>
        <p:spPr>
          <a:xfrm>
            <a:off x="347894" y="4942213"/>
            <a:ext cx="10660417" cy="523220"/>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t>面对这样的程序， 我们如何测试？</a:t>
            </a:r>
          </a:p>
        </p:txBody>
      </p:sp>
      <p:sp>
        <p:nvSpPr>
          <p:cNvPr id="9" name="矩形 8">
            <a:extLst>
              <a:ext uri="{FF2B5EF4-FFF2-40B4-BE49-F238E27FC236}">
                <a16:creationId xmlns:a16="http://schemas.microsoft.com/office/drawing/2014/main" id="{32256E67-F419-4C44-AFBD-39DFE3DEC24C}"/>
              </a:ext>
            </a:extLst>
          </p:cNvPr>
          <p:cNvSpPr/>
          <p:nvPr/>
        </p:nvSpPr>
        <p:spPr>
          <a:xfrm>
            <a:off x="642150" y="5465433"/>
            <a:ext cx="6628661" cy="830997"/>
          </a:xfrm>
          <a:prstGeom prst="rect">
            <a:avLst/>
          </a:prstGeom>
        </p:spPr>
        <p:txBody>
          <a:bodyPr wrap="square">
            <a:spAutoFit/>
          </a:bodyPr>
          <a:lstStyle/>
          <a:p>
            <a:pPr marL="342900" indent="-342900">
              <a:buClr>
                <a:schemeClr val="accent2"/>
              </a:buClr>
              <a:buFont typeface="Wingdings" panose="05000000000000000000" pitchFamily="2" charset="2"/>
              <a:buChar char="Ø"/>
            </a:pPr>
            <a:r>
              <a:rPr lang="en-US" altLang="zh-CN" sz="2400" dirty="0">
                <a:solidFill>
                  <a:srgbClr val="FF0000"/>
                </a:solidFill>
                <a:latin typeface="verdana" panose="020B0604030504040204" pitchFamily="34" charset="0"/>
              </a:rPr>
              <a:t>Ad hoc testing【</a:t>
            </a:r>
            <a:r>
              <a:rPr lang="zh-CN" altLang="en-US" sz="2400" dirty="0">
                <a:solidFill>
                  <a:srgbClr val="FF0000"/>
                </a:solidFill>
                <a:latin typeface="verdana" panose="020B0604030504040204" pitchFamily="34" charset="0"/>
                <a:sym typeface="Symbol" panose="05050102010706020507" pitchFamily="18" charset="2"/>
              </a:rPr>
              <a:t>随机</a:t>
            </a:r>
            <a:r>
              <a:rPr lang="zh-CN" altLang="en-US" sz="2400" dirty="0">
                <a:solidFill>
                  <a:srgbClr val="FF0000"/>
                </a:solidFill>
                <a:latin typeface="verdana" panose="020B0604030504040204" pitchFamily="34" charset="0"/>
              </a:rPr>
              <a:t>测试</a:t>
            </a:r>
            <a:r>
              <a:rPr lang="en-US" altLang="zh-CN" sz="2400" dirty="0">
                <a:solidFill>
                  <a:srgbClr val="FF0000"/>
                </a:solidFill>
                <a:latin typeface="verdana" panose="020B0604030504040204" pitchFamily="34" charset="0"/>
              </a:rPr>
              <a:t>】</a:t>
            </a:r>
          </a:p>
          <a:p>
            <a:pPr marL="342900" indent="-342900">
              <a:buFont typeface="Wingdings" panose="05000000000000000000" pitchFamily="2" charset="2"/>
              <a:buChar char="Ø"/>
            </a:pPr>
            <a:r>
              <a:rPr lang="zh-CN" altLang="en-US" sz="2400" b="1" dirty="0">
                <a:solidFill>
                  <a:srgbClr val="FF0000"/>
                </a:solidFill>
              </a:rPr>
              <a:t>测试者根据经验对软件功能和性能抽查。</a:t>
            </a:r>
          </a:p>
        </p:txBody>
      </p:sp>
    </p:spTree>
    <p:extLst>
      <p:ext uri="{BB962C8B-B14F-4D97-AF65-F5344CB8AC3E}">
        <p14:creationId xmlns:p14="http://schemas.microsoft.com/office/powerpoint/2010/main" val="31933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en-US" altLang="zh-CN" sz="2800" b="1" dirty="0">
                <a:solidFill>
                  <a:schemeClr val="bg1">
                    <a:lumMod val="10000"/>
                  </a:schemeClr>
                </a:solidFill>
              </a:rPr>
              <a:t>Grace Hopper-------Bug story-1947</a:t>
            </a:r>
            <a:endParaRPr lang="zh-CN" altLang="en-US" sz="2800" dirty="0">
              <a:solidFill>
                <a:schemeClr val="bg1">
                  <a:lumMod val="10000"/>
                </a:schemeClr>
              </a:solidFill>
              <a:latin typeface="Times New Roman" pitchFamily="18" charset="0"/>
              <a:sym typeface="Times New Roman" pitchFamily="18" charset="0"/>
            </a:endParaRPr>
          </a:p>
        </p:txBody>
      </p:sp>
      <p:pic>
        <p:nvPicPr>
          <p:cNvPr id="9" name="图片 8">
            <a:extLst>
              <a:ext uri="{FF2B5EF4-FFF2-40B4-BE49-F238E27FC236}">
                <a16:creationId xmlns:a16="http://schemas.microsoft.com/office/drawing/2014/main" id="{8C010F07-9735-433C-916D-080E23BC4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589" y="1778001"/>
            <a:ext cx="6519197" cy="3674457"/>
          </a:xfrm>
          <a:prstGeom prst="rect">
            <a:avLst/>
          </a:prstGeom>
        </p:spPr>
      </p:pic>
      <p:pic>
        <p:nvPicPr>
          <p:cNvPr id="2" name="图片 1">
            <a:extLst>
              <a:ext uri="{FF2B5EF4-FFF2-40B4-BE49-F238E27FC236}">
                <a16:creationId xmlns:a16="http://schemas.microsoft.com/office/drawing/2014/main" id="{106BF06B-5BA9-488E-804B-DE7169CE0B8E}"/>
              </a:ext>
            </a:extLst>
          </p:cNvPr>
          <p:cNvPicPr>
            <a:picLocks noChangeAspect="1"/>
          </p:cNvPicPr>
          <p:nvPr/>
        </p:nvPicPr>
        <p:blipFill>
          <a:blip r:embed="rId4"/>
          <a:stretch>
            <a:fillRect/>
          </a:stretch>
        </p:blipFill>
        <p:spPr>
          <a:xfrm>
            <a:off x="2104210" y="1721495"/>
            <a:ext cx="7826418" cy="3787468"/>
          </a:xfrm>
          <a:prstGeom prst="rect">
            <a:avLst/>
          </a:prstGeom>
        </p:spPr>
      </p:pic>
      <p:pic>
        <p:nvPicPr>
          <p:cNvPr id="3" name="图片 2">
            <a:extLst>
              <a:ext uri="{FF2B5EF4-FFF2-40B4-BE49-F238E27FC236}">
                <a16:creationId xmlns:a16="http://schemas.microsoft.com/office/drawing/2014/main" id="{FC5BC926-B66F-4F9A-8232-50E41EAFDC86}"/>
              </a:ext>
            </a:extLst>
          </p:cNvPr>
          <p:cNvPicPr>
            <a:picLocks noChangeAspect="1"/>
          </p:cNvPicPr>
          <p:nvPr/>
        </p:nvPicPr>
        <p:blipFill>
          <a:blip r:embed="rId5"/>
          <a:stretch>
            <a:fillRect/>
          </a:stretch>
        </p:blipFill>
        <p:spPr>
          <a:xfrm>
            <a:off x="2088968" y="1801512"/>
            <a:ext cx="7841660" cy="3627434"/>
          </a:xfrm>
          <a:prstGeom prst="rect">
            <a:avLst/>
          </a:prstGeom>
        </p:spPr>
      </p:pic>
      <p:pic>
        <p:nvPicPr>
          <p:cNvPr id="4" name="图片 3">
            <a:extLst>
              <a:ext uri="{FF2B5EF4-FFF2-40B4-BE49-F238E27FC236}">
                <a16:creationId xmlns:a16="http://schemas.microsoft.com/office/drawing/2014/main" id="{A44238DA-E92E-4933-98F1-A0E834A024AB}"/>
              </a:ext>
            </a:extLst>
          </p:cNvPr>
          <p:cNvPicPr>
            <a:picLocks noChangeAspect="1"/>
          </p:cNvPicPr>
          <p:nvPr/>
        </p:nvPicPr>
        <p:blipFill>
          <a:blip r:embed="rId6"/>
          <a:stretch>
            <a:fillRect/>
          </a:stretch>
        </p:blipFill>
        <p:spPr>
          <a:xfrm>
            <a:off x="1740513" y="1745007"/>
            <a:ext cx="8313469" cy="3643606"/>
          </a:xfrm>
          <a:prstGeom prst="rect">
            <a:avLst/>
          </a:prstGeom>
        </p:spPr>
      </p:pic>
    </p:spTree>
    <p:extLst>
      <p:ext uri="{BB962C8B-B14F-4D97-AF65-F5344CB8AC3E}">
        <p14:creationId xmlns:p14="http://schemas.microsoft.com/office/powerpoint/2010/main" val="28116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eaLnBrk="1" hangingPunct="1"/>
            <a:r>
              <a:rPr lang="en-US" altLang="zh-CN" sz="2800" b="1" dirty="0">
                <a:solidFill>
                  <a:schemeClr val="bg1">
                    <a:lumMod val="10000"/>
                  </a:schemeClr>
                </a:solidFill>
              </a:rPr>
              <a:t>What  is a  bug</a:t>
            </a:r>
            <a:endParaRPr lang="zh-CN" altLang="en-US" sz="2800" dirty="0">
              <a:solidFill>
                <a:schemeClr val="bg1">
                  <a:lumMod val="10000"/>
                </a:schemeClr>
              </a:solidFill>
              <a:latin typeface="Times New Roman" pitchFamily="18" charset="0"/>
              <a:sym typeface="Times New Roman" pitchFamily="18" charset="0"/>
            </a:endParaRPr>
          </a:p>
        </p:txBody>
      </p:sp>
      <p:sp>
        <p:nvSpPr>
          <p:cNvPr id="7" name="矩形 6">
            <a:extLst>
              <a:ext uri="{FF2B5EF4-FFF2-40B4-BE49-F238E27FC236}">
                <a16:creationId xmlns:a16="http://schemas.microsoft.com/office/drawing/2014/main" id="{0C6A6474-2999-484A-AE2C-F363A1140689}"/>
              </a:ext>
            </a:extLst>
          </p:cNvPr>
          <p:cNvSpPr/>
          <p:nvPr/>
        </p:nvSpPr>
        <p:spPr>
          <a:xfrm>
            <a:off x="390524" y="1778001"/>
            <a:ext cx="11572875" cy="2431435"/>
          </a:xfrm>
          <a:prstGeom prst="rect">
            <a:avLst/>
          </a:prstGeom>
        </p:spPr>
        <p:txBody>
          <a:bodyPr wrap="square">
            <a:spAutoFit/>
          </a:bodyPr>
          <a:lstStyle/>
          <a:p>
            <a:pPr marL="285750" indent="-285750">
              <a:buClr>
                <a:schemeClr val="accent6"/>
              </a:buClr>
              <a:buFont typeface="Wingdings" panose="05000000000000000000" pitchFamily="2" charset="2"/>
              <a:buChar char="n"/>
            </a:pPr>
            <a:r>
              <a:rPr lang="en-US" altLang="zh-CN" sz="3200" dirty="0">
                <a:solidFill>
                  <a:srgbClr val="C00000"/>
                </a:solidFill>
                <a:latin typeface="verdana" panose="020B0604030504040204" pitchFamily="34" charset="0"/>
              </a:rPr>
              <a:t>Bug【</a:t>
            </a:r>
            <a:r>
              <a:rPr lang="zh-CN" altLang="en-US" sz="3200" dirty="0">
                <a:solidFill>
                  <a:srgbClr val="C00000"/>
                </a:solidFill>
                <a:latin typeface="verdana" panose="020B0604030504040204" pitchFamily="34" charset="0"/>
              </a:rPr>
              <a:t>漏洞、故障</a:t>
            </a:r>
            <a:r>
              <a:rPr lang="en-US" altLang="zh-CN" sz="3200" dirty="0">
                <a:solidFill>
                  <a:srgbClr val="C00000"/>
                </a:solidFill>
                <a:latin typeface="verdana" panose="020B0604030504040204" pitchFamily="34" charset="0"/>
              </a:rPr>
              <a:t>】</a:t>
            </a:r>
          </a:p>
          <a:p>
            <a:r>
              <a:rPr lang="zh-CN" altLang="en-US" sz="2400" b="0" i="0" u="none" strike="noStrike" dirty="0">
                <a:solidFill>
                  <a:srgbClr val="464646"/>
                </a:solidFill>
                <a:effectLst/>
                <a:latin typeface="verdana" panose="020B0604030504040204" pitchFamily="34" charset="0"/>
              </a:rPr>
              <a:t>一个计算机</a:t>
            </a:r>
            <a:r>
              <a:rPr lang="en-US" altLang="zh-CN" sz="2400" b="0" i="0" u="none" strike="noStrike" dirty="0">
                <a:solidFill>
                  <a:srgbClr val="464646"/>
                </a:solidFill>
                <a:effectLst/>
                <a:latin typeface="verdana" panose="020B0604030504040204" pitchFamily="34" charset="0"/>
              </a:rPr>
              <a:t>bug</a:t>
            </a:r>
            <a:r>
              <a:rPr lang="zh-CN" altLang="en-US" sz="2400" b="0" i="0" u="none" strike="noStrike" dirty="0">
                <a:solidFill>
                  <a:srgbClr val="464646"/>
                </a:solidFill>
                <a:effectLst/>
                <a:latin typeface="verdana" panose="020B0604030504040204" pitchFamily="34" charset="0"/>
              </a:rPr>
              <a:t>指在计算机程序中存在的一个错误（</a:t>
            </a:r>
            <a:r>
              <a:rPr lang="en-US" altLang="zh-CN" sz="2400" b="0" i="0" u="none" strike="noStrike" dirty="0">
                <a:solidFill>
                  <a:srgbClr val="464646"/>
                </a:solidFill>
                <a:effectLst/>
                <a:latin typeface="verdana" panose="020B0604030504040204" pitchFamily="34" charset="0"/>
              </a:rPr>
              <a:t>error</a:t>
            </a:r>
            <a:r>
              <a:rPr lang="zh-CN" altLang="en-US" sz="2400" b="0" i="0" u="none" strike="noStrike" dirty="0">
                <a:solidFill>
                  <a:srgbClr val="464646"/>
                </a:solidFill>
                <a:effectLst/>
                <a:latin typeface="verdana" panose="020B0604030504040204" pitchFamily="34" charset="0"/>
              </a:rPr>
              <a:t>）、缺陷（</a:t>
            </a:r>
            <a:r>
              <a:rPr lang="en-US" altLang="zh-CN" sz="2400" b="0" i="0" u="none" strike="noStrike" dirty="0">
                <a:solidFill>
                  <a:srgbClr val="464646"/>
                </a:solidFill>
                <a:effectLst/>
                <a:latin typeface="verdana" panose="020B0604030504040204" pitchFamily="34" charset="0"/>
              </a:rPr>
              <a:t>flaw</a:t>
            </a:r>
            <a:r>
              <a:rPr lang="zh-CN" altLang="en-US" sz="2400" b="0" i="0" u="none" strike="noStrike" dirty="0">
                <a:solidFill>
                  <a:srgbClr val="464646"/>
                </a:solidFill>
                <a:effectLst/>
                <a:latin typeface="verdana" panose="020B0604030504040204" pitchFamily="34" charset="0"/>
              </a:rPr>
              <a:t>）、疏忽（</a:t>
            </a:r>
            <a:r>
              <a:rPr lang="en-US" altLang="zh-CN" sz="2400" b="0" i="0" u="none" strike="noStrike" dirty="0">
                <a:solidFill>
                  <a:srgbClr val="464646"/>
                </a:solidFill>
                <a:effectLst/>
                <a:latin typeface="verdana" panose="020B0604030504040204" pitchFamily="34" charset="0"/>
              </a:rPr>
              <a:t>mistake</a:t>
            </a:r>
            <a:r>
              <a:rPr lang="zh-CN" altLang="en-US" sz="2400" b="0" i="0" u="none" strike="noStrike" dirty="0">
                <a:solidFill>
                  <a:srgbClr val="464646"/>
                </a:solidFill>
                <a:effectLst/>
                <a:latin typeface="verdana" panose="020B0604030504040204" pitchFamily="34" charset="0"/>
              </a:rPr>
              <a:t>）或者故障（</a:t>
            </a:r>
            <a:r>
              <a:rPr lang="en-US" altLang="zh-CN" sz="2400" b="0" i="0" u="none" strike="noStrike" dirty="0">
                <a:solidFill>
                  <a:srgbClr val="464646"/>
                </a:solidFill>
                <a:effectLst/>
                <a:latin typeface="verdana" panose="020B0604030504040204" pitchFamily="34" charset="0"/>
              </a:rPr>
              <a:t>fault</a:t>
            </a:r>
            <a:r>
              <a:rPr lang="zh-CN" altLang="en-US" sz="2400" b="0" i="0" u="none" strike="noStrike" dirty="0">
                <a:solidFill>
                  <a:srgbClr val="464646"/>
                </a:solidFill>
                <a:effectLst/>
                <a:latin typeface="verdana" panose="020B0604030504040204" pitchFamily="34" charset="0"/>
              </a:rPr>
              <a:t>），这些</a:t>
            </a:r>
            <a:r>
              <a:rPr lang="en-US" altLang="zh-CN" sz="2400" b="0" i="0" u="none" strike="noStrike" dirty="0">
                <a:solidFill>
                  <a:srgbClr val="464646"/>
                </a:solidFill>
                <a:effectLst/>
                <a:latin typeface="verdana" panose="020B0604030504040204" pitchFamily="34" charset="0"/>
              </a:rPr>
              <a:t>bug</a:t>
            </a:r>
            <a:r>
              <a:rPr lang="zh-CN" altLang="en-US" sz="2400" b="0" i="0" u="none" strike="noStrike" dirty="0">
                <a:solidFill>
                  <a:srgbClr val="464646"/>
                </a:solidFill>
                <a:effectLst/>
                <a:latin typeface="verdana" panose="020B0604030504040204" pitchFamily="34" charset="0"/>
              </a:rPr>
              <a:t>使程序无法正确的运行。</a:t>
            </a:r>
            <a:endParaRPr lang="en-US" altLang="zh-CN" sz="2400" b="0" i="0" u="none" strike="noStrike" dirty="0">
              <a:solidFill>
                <a:srgbClr val="464646"/>
              </a:solidFill>
              <a:effectLst/>
              <a:latin typeface="verdana" panose="020B0604030504040204" pitchFamily="34" charset="0"/>
            </a:endParaRPr>
          </a:p>
          <a:p>
            <a:endParaRPr lang="en-US" altLang="zh-CN" sz="2400" b="0" i="0" u="none" strike="noStrike" dirty="0">
              <a:solidFill>
                <a:srgbClr val="464646"/>
              </a:solidFill>
              <a:effectLst/>
              <a:latin typeface="verdana" panose="020B0604030504040204" pitchFamily="34" charset="0"/>
            </a:endParaRPr>
          </a:p>
          <a:p>
            <a:r>
              <a:rPr lang="zh-CN" altLang="en-US" sz="2400" dirty="0"/>
              <a:t>软件的</a:t>
            </a:r>
            <a:r>
              <a:rPr lang="en-US" altLang="zh-CN" sz="2400" dirty="0"/>
              <a:t>Bug</a:t>
            </a:r>
            <a:r>
              <a:rPr lang="zh-CN" altLang="en-US" sz="2400" dirty="0"/>
              <a:t>指的是软件中（包括程序和文档）不符合用户需求的问题。</a:t>
            </a:r>
            <a:br>
              <a:rPr lang="zh-CN" altLang="en-US" sz="2400" dirty="0"/>
            </a:br>
            <a:r>
              <a:rPr lang="zh-CN" altLang="en-US" sz="2400" dirty="0"/>
              <a:t>  </a:t>
            </a:r>
            <a:r>
              <a:rPr lang="en-US" altLang="zh-CN" sz="2400" dirty="0"/>
              <a:t>【</a:t>
            </a:r>
            <a:r>
              <a:rPr lang="zh-CN" altLang="en-US" sz="2400" dirty="0"/>
              <a:t>备注：这个定义是判断一个软件问题是否是</a:t>
            </a:r>
            <a:r>
              <a:rPr lang="en-US" altLang="zh-CN" sz="2400" dirty="0"/>
              <a:t>Bug</a:t>
            </a:r>
            <a:r>
              <a:rPr lang="zh-CN" altLang="en-US" sz="2400" dirty="0"/>
              <a:t>个唯一标准</a:t>
            </a:r>
            <a:r>
              <a:rPr lang="en-US" altLang="zh-CN" sz="2400" dirty="0"/>
              <a:t>】</a:t>
            </a:r>
            <a:endParaRPr lang="zh-CN" altLang="en-US" sz="2400" dirty="0"/>
          </a:p>
        </p:txBody>
      </p:sp>
    </p:spTree>
    <p:extLst>
      <p:ext uri="{BB962C8B-B14F-4D97-AF65-F5344CB8AC3E}">
        <p14:creationId xmlns:p14="http://schemas.microsoft.com/office/powerpoint/2010/main" val="20648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B21C52A-FE6B-4585-B255-43E543BB4268}"/>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bug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的描述，哪些是正确的？</a:t>
            </a:r>
          </a:p>
        </p:txBody>
      </p:sp>
      <p:sp>
        <p:nvSpPr>
          <p:cNvPr id="7" name="文本框 6">
            <a:extLst>
              <a:ext uri="{FF2B5EF4-FFF2-40B4-BE49-F238E27FC236}">
                <a16:creationId xmlns:a16="http://schemas.microsoft.com/office/drawing/2014/main" id="{78CFE977-42EA-4FC6-A4E5-D9CBF77AB925}"/>
              </a:ext>
            </a:extLst>
          </p:cNvPr>
          <p:cNvSpPr txBox="1"/>
          <p:nvPr>
            <p:custDataLst>
              <p:tags r:id="rId3"/>
            </p:custDataLst>
          </p:nvPr>
        </p:nvSpPr>
        <p:spPr>
          <a:xfrm>
            <a:off x="2438400" y="2166938"/>
            <a:ext cx="8534400" cy="642938"/>
          </a:xfrm>
          <a:prstGeom prst="rect">
            <a:avLst/>
          </a:prstGeom>
          <a:noFill/>
        </p:spPr>
        <p:txBody>
          <a:bodyPr vert="horz" rtlCol="0" anchor="ctr" anchorCtr="0">
            <a:noAutofit/>
          </a:bodyPr>
          <a:lstStyle/>
          <a:p>
            <a:r>
              <a:rPr lang="en-US" altLang="zh-CN" sz="2000" dirty="0"/>
              <a:t>The software doesn't do something that  the product specification says it should do.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2EC2450-B655-41B6-A755-43A565270E12}"/>
              </a:ext>
            </a:extLst>
          </p:cNvPr>
          <p:cNvSpPr txBox="1"/>
          <p:nvPr>
            <p:custDataLst>
              <p:tags r:id="rId4"/>
            </p:custDataLst>
          </p:nvPr>
        </p:nvSpPr>
        <p:spPr>
          <a:xfrm>
            <a:off x="2438400" y="2852738"/>
            <a:ext cx="8534400" cy="642938"/>
          </a:xfrm>
          <a:prstGeom prst="rect">
            <a:avLst/>
          </a:prstGeom>
          <a:noFill/>
        </p:spPr>
        <p:txBody>
          <a:bodyPr vert="horz" rtlCol="0" anchor="ctr" anchorCtr="0">
            <a:noAutofit/>
          </a:bodyPr>
          <a:lstStyle/>
          <a:p>
            <a:r>
              <a:rPr lang="en-US" altLang="zh-CN" sz="2000" dirty="0"/>
              <a:t>The software does something that the   product specification says it shouldn't do</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1ADD9A74-DAE0-4998-BE30-77B1470214A7}"/>
              </a:ext>
            </a:extLst>
          </p:cNvPr>
          <p:cNvSpPr txBox="1"/>
          <p:nvPr>
            <p:custDataLst>
              <p:tags r:id="rId5"/>
            </p:custDataLst>
          </p:nvPr>
        </p:nvSpPr>
        <p:spPr>
          <a:xfrm>
            <a:off x="2438400" y="3538538"/>
            <a:ext cx="8534400" cy="642938"/>
          </a:xfrm>
          <a:prstGeom prst="rect">
            <a:avLst/>
          </a:prstGeom>
          <a:noFill/>
        </p:spPr>
        <p:txBody>
          <a:bodyPr vert="horz" rtlCol="0" anchor="ctr" anchorCtr="0">
            <a:noAutofit/>
          </a:bodyPr>
          <a:lstStyle/>
          <a:p>
            <a:r>
              <a:rPr lang="en-US" altLang="zh-CN" sz="2000" dirty="0"/>
              <a:t>The software does something that the   product specification doesn't mention.</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E536C0A9-17E5-451D-AD4F-4370FC855959}"/>
              </a:ext>
            </a:extLst>
          </p:cNvPr>
          <p:cNvSpPr txBox="1"/>
          <p:nvPr>
            <p:custDataLst>
              <p:tags r:id="rId6"/>
            </p:custDataLst>
          </p:nvPr>
        </p:nvSpPr>
        <p:spPr>
          <a:xfrm>
            <a:off x="2438400" y="4224338"/>
            <a:ext cx="8534400" cy="642938"/>
          </a:xfrm>
          <a:prstGeom prst="rect">
            <a:avLst/>
          </a:prstGeom>
          <a:noFill/>
        </p:spPr>
        <p:txBody>
          <a:bodyPr vert="horz" rtlCol="0" anchor="ctr" anchorCtr="0">
            <a:noAutofit/>
          </a:bodyPr>
          <a:lstStyle/>
          <a:p>
            <a:r>
              <a:rPr lang="en-US" altLang="zh-CN" sz="2000" dirty="0"/>
              <a:t>The software is difficult to understand, hard   to use, slow, or in the software tester's eyes    will be viewed by the end user as just plain  not right.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71D5906C-E09D-4EA8-8172-E302197D9D84}"/>
              </a:ext>
            </a:extLst>
          </p:cNvPr>
          <p:cNvSpPr>
            <a:spLocks noChangeAspect="1"/>
          </p:cNvSpPr>
          <p:nvPr>
            <p:custDataLst>
              <p:tags r:id="rId7"/>
            </p:custDataLst>
          </p:nvPr>
        </p:nvSpPr>
        <p:spPr bwMode="auto">
          <a:xfrm>
            <a:off x="1571625" y="2231231"/>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2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A539B8A4-9736-4262-8F20-668F790E68EE}"/>
              </a:ext>
            </a:extLst>
          </p:cNvPr>
          <p:cNvSpPr>
            <a:spLocks noChangeAspect="1"/>
          </p:cNvSpPr>
          <p:nvPr>
            <p:custDataLst>
              <p:tags r:id="rId8"/>
            </p:custDataLst>
          </p:nvPr>
        </p:nvSpPr>
        <p:spPr bwMode="auto">
          <a:xfrm>
            <a:off x="1571625" y="2917031"/>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F494609F-80B1-43DE-BD4F-B359211088ED}"/>
              </a:ext>
            </a:extLst>
          </p:cNvPr>
          <p:cNvSpPr>
            <a:spLocks noChangeAspect="1"/>
          </p:cNvSpPr>
          <p:nvPr>
            <p:custDataLst>
              <p:tags r:id="rId9"/>
            </p:custDataLst>
          </p:nvPr>
        </p:nvSpPr>
        <p:spPr bwMode="auto">
          <a:xfrm>
            <a:off x="1571625" y="3602831"/>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EA23CE42-5BEF-42D8-B015-226563D75C20}"/>
              </a:ext>
            </a:extLst>
          </p:cNvPr>
          <p:cNvSpPr>
            <a:spLocks noChangeAspect="1"/>
          </p:cNvSpPr>
          <p:nvPr>
            <p:custDataLst>
              <p:tags r:id="rId10"/>
            </p:custDataLst>
          </p:nvPr>
        </p:nvSpPr>
        <p:spPr bwMode="auto">
          <a:xfrm>
            <a:off x="1571625" y="4288631"/>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1C77EB3C-AA10-4751-85D0-7A3CFFE00299}"/>
              </a:ext>
            </a:extLst>
          </p:cNvPr>
          <p:cNvSpPr/>
          <p:nvPr>
            <p:custDataLst>
              <p:tags r:id="rId11"/>
            </p:custDataLst>
          </p:nvPr>
        </p:nvSpPr>
        <p:spPr bwMode="auto">
          <a:xfrm>
            <a:off x="8934450" y="5811520"/>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6616071E-FAD6-4707-81CE-A721D1C7D8C5}"/>
              </a:ext>
            </a:extLst>
          </p:cNvPr>
          <p:cNvSpPr txBox="1"/>
          <p:nvPr>
            <p:custDataLst>
              <p:tags r:id="rId12"/>
            </p:custDataLst>
          </p:nvPr>
        </p:nvSpPr>
        <p:spPr>
          <a:xfrm>
            <a:off x="2438400" y="4910138"/>
            <a:ext cx="8534400" cy="642938"/>
          </a:xfrm>
          <a:prstGeom prst="rect">
            <a:avLst/>
          </a:prstGeom>
          <a:noFill/>
        </p:spPr>
        <p:txBody>
          <a:bodyPr vert="horz" rtlCol="0" anchor="ctr" anchorCtr="0">
            <a:noAutofit/>
          </a:bodyPr>
          <a:lstStyle/>
          <a:p>
            <a:r>
              <a:rPr lang="en-US" altLang="zh-CN" sz="2000" dirty="0"/>
              <a:t>The software doesn't do something that    the product specification doesn't mention    but should</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矩形 22">
            <a:extLst>
              <a:ext uri="{FF2B5EF4-FFF2-40B4-BE49-F238E27FC236}">
                <a16:creationId xmlns:a16="http://schemas.microsoft.com/office/drawing/2014/main" id="{9C7D3B42-B9A9-4851-A45D-CEF63F961038}"/>
              </a:ext>
            </a:extLst>
          </p:cNvPr>
          <p:cNvSpPr>
            <a:spLocks noChangeAspect="1"/>
          </p:cNvSpPr>
          <p:nvPr>
            <p:custDataLst>
              <p:tags r:id="rId13"/>
            </p:custDataLst>
          </p:nvPr>
        </p:nvSpPr>
        <p:spPr bwMode="auto">
          <a:xfrm>
            <a:off x="1571625" y="4974431"/>
            <a:ext cx="514350" cy="514350"/>
          </a:xfrm>
          <a:prstGeom prst="rect">
            <a:avLst/>
          </a:prstGeom>
          <a:solidFill>
            <a:srgbClr val="00FF00"/>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E</a:t>
            </a:r>
            <a:endParaRPr kumimoji="0" lang="zh-CN" altLang="en-US" sz="20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0" name="组合 19">
            <a:extLst>
              <a:ext uri="{FF2B5EF4-FFF2-40B4-BE49-F238E27FC236}">
                <a16:creationId xmlns:a16="http://schemas.microsoft.com/office/drawing/2014/main" id="{9CC2C8FD-87A3-406E-B09C-8E6E30A4A6A3}"/>
              </a:ext>
            </a:extLst>
          </p:cNvPr>
          <p:cNvGrpSpPr/>
          <p:nvPr>
            <p:custDataLst>
              <p:tags r:id="rId14"/>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D45EE117-C3C9-4185-B74A-39F4BE617D56}"/>
                </a:ext>
              </a:extLst>
            </p:cNvPr>
            <p:cNvSpPr/>
            <p:nvPr>
              <p:custDataLst>
                <p:tags r:id="rId16"/>
              </p:custDataLst>
            </p:nvPr>
          </p:nvSpPr>
          <p:spPr bwMode="auto">
            <a:xfrm>
              <a:off x="0" y="0"/>
              <a:ext cx="12192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ColorBlock">
              <a:extLst>
                <a:ext uri="{FF2B5EF4-FFF2-40B4-BE49-F238E27FC236}">
                  <a16:creationId xmlns:a16="http://schemas.microsoft.com/office/drawing/2014/main" id="{3018281B-E4E9-49A3-BEB6-DE3DDB0B5366}"/>
                </a:ext>
              </a:extLst>
            </p:cNvPr>
            <p:cNvSpPr/>
            <p:nvPr>
              <p:custDataLst>
                <p:tags r:id="rId17"/>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TypeText">
              <a:extLst>
                <a:ext uri="{FF2B5EF4-FFF2-40B4-BE49-F238E27FC236}">
                  <a16:creationId xmlns:a16="http://schemas.microsoft.com/office/drawing/2014/main" id="{ABF56411-39F9-4330-A7E4-29063EF079C9}"/>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26FB7EF8-35B8-4C2C-901A-2D229775FB1C}"/>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92C2CE3B-F300-4E0D-9AFE-88C523A6B6B0}"/>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70305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41FD187-8A25-4ADE-9EFC-1880525408C8}"/>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Testing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debugging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一样吗？</a:t>
            </a:r>
          </a:p>
        </p:txBody>
      </p:sp>
      <p:sp>
        <p:nvSpPr>
          <p:cNvPr id="5" name="文本框 4">
            <a:extLst>
              <a:ext uri="{FF2B5EF4-FFF2-40B4-BE49-F238E27FC236}">
                <a16:creationId xmlns:a16="http://schemas.microsoft.com/office/drawing/2014/main" id="{316626D6-587A-4A34-B788-6B0E5F32B630}"/>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一样</a:t>
            </a:r>
          </a:p>
        </p:txBody>
      </p:sp>
      <p:sp>
        <p:nvSpPr>
          <p:cNvPr id="6" name="文本框 5">
            <a:extLst>
              <a:ext uri="{FF2B5EF4-FFF2-40B4-BE49-F238E27FC236}">
                <a16:creationId xmlns:a16="http://schemas.microsoft.com/office/drawing/2014/main" id="{EDA1F2D0-5FBD-4E8A-A558-11EA5AF7FC5C}"/>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不一样</a:t>
            </a:r>
          </a:p>
        </p:txBody>
      </p:sp>
      <p:sp>
        <p:nvSpPr>
          <p:cNvPr id="7" name="文本框 6">
            <a:extLst>
              <a:ext uri="{FF2B5EF4-FFF2-40B4-BE49-F238E27FC236}">
                <a16:creationId xmlns:a16="http://schemas.microsoft.com/office/drawing/2014/main" id="{F9040F5B-D423-4D88-B2E6-C3DBE30E3AD2}"/>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分不清</a:t>
            </a:r>
          </a:p>
        </p:txBody>
      </p:sp>
      <p:sp>
        <p:nvSpPr>
          <p:cNvPr id="9" name="椭圆 8">
            <a:extLst>
              <a:ext uri="{FF2B5EF4-FFF2-40B4-BE49-F238E27FC236}">
                <a16:creationId xmlns:a16="http://schemas.microsoft.com/office/drawing/2014/main" id="{12566F33-A8DB-4596-9CD6-9BD7459B79DF}"/>
              </a:ext>
            </a:extLst>
          </p:cNvPr>
          <p:cNvSpPr>
            <a:spLocks noChangeAspect="1"/>
          </p:cNvSpPr>
          <p:nvPr>
            <p:custDataLst>
              <p:tags r:id="rId6"/>
            </p:custDataLst>
          </p:nvPr>
        </p:nvSpPr>
        <p:spPr bwMode="auto">
          <a:xfrm>
            <a:off x="15716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30F897D-290A-4329-9C61-B4F8EDD7F9E2}"/>
              </a:ext>
            </a:extLst>
          </p:cNvPr>
          <p:cNvSpPr>
            <a:spLocks noChangeAspect="1"/>
          </p:cNvSpPr>
          <p:nvPr>
            <p:custDataLst>
              <p:tags r:id="rId7"/>
            </p:custDataLst>
          </p:nvPr>
        </p:nvSpPr>
        <p:spPr bwMode="auto">
          <a:xfrm>
            <a:off x="15716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8F79A3B2-9F6C-436F-940A-C1F32F9433A5}"/>
              </a:ext>
            </a:extLst>
          </p:cNvPr>
          <p:cNvSpPr>
            <a:spLocks noChangeAspect="1"/>
          </p:cNvSpPr>
          <p:nvPr>
            <p:custDataLst>
              <p:tags r:id="rId8"/>
            </p:custDataLst>
          </p:nvPr>
        </p:nvSpPr>
        <p:spPr bwMode="auto">
          <a:xfrm>
            <a:off x="15716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39D5409-A872-46E8-B8F5-94BE65A7E8AF}"/>
              </a:ext>
            </a:extLst>
          </p:cNvPr>
          <p:cNvSpPr/>
          <p:nvPr>
            <p:custDataLst>
              <p:tags r:id="rId9"/>
            </p:custDataLst>
          </p:nvPr>
        </p:nvSpPr>
        <p:spPr bwMode="auto">
          <a:xfrm>
            <a:off x="8153400" y="5334001"/>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942DC672-9CF8-4EAD-8856-39272F277002}"/>
              </a:ext>
            </a:extLst>
          </p:cNvPr>
          <p:cNvGrpSpPr/>
          <p:nvPr>
            <p:custDataLst>
              <p:tags r:id="rId10"/>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83FF7E28-0EC3-41DC-B60D-7EB83E2A77C6}"/>
                </a:ext>
              </a:extLst>
            </p:cNvPr>
            <p:cNvSpPr/>
            <p:nvPr>
              <p:custDataLst>
                <p:tags r:id="rId12"/>
              </p:custDataLst>
            </p:nvPr>
          </p:nvSpPr>
          <p:spPr bwMode="auto">
            <a:xfrm>
              <a:off x="0" y="0"/>
              <a:ext cx="12192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ColorBlock">
              <a:extLst>
                <a:ext uri="{FF2B5EF4-FFF2-40B4-BE49-F238E27FC236}">
                  <a16:creationId xmlns:a16="http://schemas.microsoft.com/office/drawing/2014/main" id="{A8A74F8A-5D26-4E73-97A1-864FC75A24D8}"/>
                </a:ext>
              </a:extLst>
            </p:cNvPr>
            <p:cNvSpPr/>
            <p:nvPr>
              <p:custDataLst>
                <p:tags r:id="rId13"/>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TypeText">
              <a:extLst>
                <a:ext uri="{FF2B5EF4-FFF2-40B4-BE49-F238E27FC236}">
                  <a16:creationId xmlns:a16="http://schemas.microsoft.com/office/drawing/2014/main" id="{B3E27D46-150A-498D-8A65-1BD6BC787B28}"/>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7" name="TipText">
              <a:extLst>
                <a:ext uri="{FF2B5EF4-FFF2-40B4-BE49-F238E27FC236}">
                  <a16:creationId xmlns:a16="http://schemas.microsoft.com/office/drawing/2014/main" id="{CFC3C588-6DD5-4D30-971C-6BC76765FD25}"/>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F22289EF-6BE9-4688-A7D5-762EB382B828}"/>
              </a:ext>
            </a:extLst>
          </p:cNvPr>
          <p:cNvPicPr>
            <a:picLocks/>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7527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81200" y="274638"/>
            <a:ext cx="8229600" cy="562074"/>
          </a:xfrm>
        </p:spPr>
        <p:txBody>
          <a:bodyPr>
            <a:normAutofit fontScale="90000"/>
          </a:bodyPr>
          <a:lstStyle/>
          <a:p>
            <a:pPr marL="285750" indent="-285750">
              <a:buClr>
                <a:schemeClr val="accent2"/>
              </a:buClr>
              <a:buFont typeface="Wingdings" panose="05000000000000000000" pitchFamily="2" charset="2"/>
              <a:buChar char="n"/>
            </a:pPr>
            <a:r>
              <a:rPr lang="en-US" altLang="zh-CN" sz="3200" b="1" dirty="0">
                <a:solidFill>
                  <a:srgbClr val="CC3300"/>
                </a:solidFill>
                <a:latin typeface="verdana" panose="020B0604030504040204" pitchFamily="34" charset="0"/>
              </a:rPr>
              <a:t>Software </a:t>
            </a:r>
            <a:r>
              <a:rPr lang="en-US" altLang="zh-CN" sz="3200" b="1" dirty="0" err="1">
                <a:solidFill>
                  <a:srgbClr val="CC3300"/>
                </a:solidFill>
                <a:latin typeface="verdana" panose="020B0604030504040204" pitchFamily="34" charset="0"/>
              </a:rPr>
              <a:t>Debugging&amp;Testing</a:t>
            </a:r>
            <a:endParaRPr lang="en-US" altLang="zh-CN" sz="3200" b="1" dirty="0">
              <a:solidFill>
                <a:srgbClr val="CC3300"/>
              </a:solidFill>
              <a:latin typeface="verdana" panose="020B0604030504040204"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9" y="1719264"/>
            <a:ext cx="49244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55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eaLnBrk="1" hangingPunct="1"/>
            <a:r>
              <a:rPr lang="en-US" altLang="zh-CN" sz="2800" b="1" dirty="0">
                <a:solidFill>
                  <a:schemeClr val="bg1">
                    <a:lumMod val="10000"/>
                  </a:schemeClr>
                </a:solidFill>
              </a:rPr>
              <a:t>Testing &amp; debugging</a:t>
            </a:r>
            <a:endParaRPr lang="zh-CN" altLang="en-US" sz="2800" dirty="0">
              <a:solidFill>
                <a:schemeClr val="bg1">
                  <a:lumMod val="10000"/>
                </a:schemeClr>
              </a:solidFill>
              <a:latin typeface="Times New Roman" pitchFamily="18" charset="0"/>
              <a:sym typeface="Times New Roman" pitchFamily="18" charset="0"/>
            </a:endParaRPr>
          </a:p>
        </p:txBody>
      </p:sp>
      <p:sp>
        <p:nvSpPr>
          <p:cNvPr id="11" name="矩形 10">
            <a:extLst>
              <a:ext uri="{FF2B5EF4-FFF2-40B4-BE49-F238E27FC236}">
                <a16:creationId xmlns:a16="http://schemas.microsoft.com/office/drawing/2014/main" id="{3EA31A40-56E2-48CB-85B1-011E206ADD91}"/>
              </a:ext>
            </a:extLst>
          </p:cNvPr>
          <p:cNvSpPr/>
          <p:nvPr/>
        </p:nvSpPr>
        <p:spPr>
          <a:xfrm>
            <a:off x="285750" y="1612545"/>
            <a:ext cx="11572875" cy="58477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solidFill>
                  <a:srgbClr val="CC3300"/>
                </a:solidFill>
                <a:latin typeface="verdana" panose="020B0604030504040204" pitchFamily="34" charset="0"/>
              </a:rPr>
              <a:t>Testing</a:t>
            </a:r>
            <a:r>
              <a:rPr lang="zh-CN" altLang="en-US" sz="3200" b="1" dirty="0">
                <a:solidFill>
                  <a:srgbClr val="CC3300"/>
                </a:solidFill>
                <a:latin typeface="verdana" panose="020B0604030504040204" pitchFamily="34" charset="0"/>
              </a:rPr>
              <a:t>：</a:t>
            </a:r>
            <a:r>
              <a:rPr lang="en-US" altLang="zh-CN" sz="3200" b="1" dirty="0">
                <a:solidFill>
                  <a:srgbClr val="CC3300"/>
                </a:solidFill>
                <a:latin typeface="verdana" panose="020B0604030504040204" pitchFamily="34" charset="0"/>
              </a:rPr>
              <a:t>reveal </a:t>
            </a:r>
            <a:r>
              <a:rPr lang="zh-CN" altLang="en-US" sz="3200" b="1" dirty="0">
                <a:solidFill>
                  <a:srgbClr val="CC3300"/>
                </a:solidFill>
                <a:latin typeface="verdana" panose="020B0604030504040204" pitchFamily="34" charset="0"/>
              </a:rPr>
              <a:t> </a:t>
            </a:r>
            <a:r>
              <a:rPr lang="en-US" altLang="zh-CN" sz="3200" b="1" dirty="0">
                <a:solidFill>
                  <a:srgbClr val="CC3300"/>
                </a:solidFill>
                <a:latin typeface="verdana" panose="020B0604030504040204" pitchFamily="34" charset="0"/>
              </a:rPr>
              <a:t>a</a:t>
            </a:r>
            <a:r>
              <a:rPr lang="zh-CN" altLang="en-US" sz="3200" b="1" dirty="0">
                <a:solidFill>
                  <a:srgbClr val="CC3300"/>
                </a:solidFill>
                <a:latin typeface="verdana" panose="020B0604030504040204" pitchFamily="34" charset="0"/>
              </a:rPr>
              <a:t> </a:t>
            </a:r>
            <a:r>
              <a:rPr lang="en-US" altLang="zh-CN" sz="3200" b="1" dirty="0">
                <a:solidFill>
                  <a:srgbClr val="CC3300"/>
                </a:solidFill>
                <a:latin typeface="verdana" panose="020B0604030504040204" pitchFamily="34" charset="0"/>
              </a:rPr>
              <a:t>bug</a:t>
            </a:r>
            <a:endParaRPr lang="zh-CN" altLang="en-US" dirty="0"/>
          </a:p>
        </p:txBody>
      </p:sp>
      <p:pic>
        <p:nvPicPr>
          <p:cNvPr id="2" name="图片 1">
            <a:extLst>
              <a:ext uri="{FF2B5EF4-FFF2-40B4-BE49-F238E27FC236}">
                <a16:creationId xmlns:a16="http://schemas.microsoft.com/office/drawing/2014/main" id="{95CFCECA-7D13-4770-A969-ACD95C121147}"/>
              </a:ext>
            </a:extLst>
          </p:cNvPr>
          <p:cNvPicPr>
            <a:picLocks noChangeAspect="1"/>
          </p:cNvPicPr>
          <p:nvPr/>
        </p:nvPicPr>
        <p:blipFill>
          <a:blip r:embed="rId3"/>
          <a:stretch>
            <a:fillRect/>
          </a:stretch>
        </p:blipFill>
        <p:spPr>
          <a:xfrm>
            <a:off x="1325192" y="4290774"/>
            <a:ext cx="8192210" cy="1592718"/>
          </a:xfrm>
          <a:prstGeom prst="rect">
            <a:avLst/>
          </a:prstGeom>
        </p:spPr>
      </p:pic>
      <p:sp>
        <p:nvSpPr>
          <p:cNvPr id="8" name="矩形 7">
            <a:extLst>
              <a:ext uri="{FF2B5EF4-FFF2-40B4-BE49-F238E27FC236}">
                <a16:creationId xmlns:a16="http://schemas.microsoft.com/office/drawing/2014/main" id="{211EC3D4-3D95-4558-BD01-2D511790E768}"/>
              </a:ext>
            </a:extLst>
          </p:cNvPr>
          <p:cNvSpPr/>
          <p:nvPr/>
        </p:nvSpPr>
        <p:spPr>
          <a:xfrm>
            <a:off x="309562" y="4383681"/>
            <a:ext cx="11572875" cy="861774"/>
          </a:xfrm>
          <a:prstGeom prst="rect">
            <a:avLst/>
          </a:prstGeom>
        </p:spPr>
        <p:txBody>
          <a:bodyPr wrap="square">
            <a:spAutoFit/>
          </a:bodyPr>
          <a:lstStyle/>
          <a:p>
            <a:pPr marL="285750" indent="-285750">
              <a:buClr>
                <a:schemeClr val="accent2"/>
              </a:buClr>
              <a:buFont typeface="Wingdings" panose="05000000000000000000" pitchFamily="2" charset="2"/>
              <a:buChar char="n"/>
            </a:pPr>
            <a:endParaRPr lang="en-US" altLang="zh-CN" sz="3200" b="1" dirty="0">
              <a:solidFill>
                <a:srgbClr val="CC3300"/>
              </a:solidFill>
              <a:latin typeface="verdana" panose="020B0604030504040204" pitchFamily="34" charset="0"/>
            </a:endParaRPr>
          </a:p>
          <a:p>
            <a:pPr>
              <a:buClr>
                <a:schemeClr val="accent2"/>
              </a:buClr>
            </a:pPr>
            <a:endParaRPr lang="zh-CN" altLang="en-US" dirty="0"/>
          </a:p>
        </p:txBody>
      </p:sp>
      <p:sp>
        <p:nvSpPr>
          <p:cNvPr id="9" name="矩形 8">
            <a:extLst>
              <a:ext uri="{FF2B5EF4-FFF2-40B4-BE49-F238E27FC236}">
                <a16:creationId xmlns:a16="http://schemas.microsoft.com/office/drawing/2014/main" id="{4174CEFD-F265-4617-B837-7E8B61EC483E}"/>
              </a:ext>
            </a:extLst>
          </p:cNvPr>
          <p:cNvSpPr/>
          <p:nvPr/>
        </p:nvSpPr>
        <p:spPr>
          <a:xfrm>
            <a:off x="309562" y="3429000"/>
            <a:ext cx="11572875" cy="861774"/>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3200" b="1" dirty="0">
                <a:solidFill>
                  <a:srgbClr val="CC3300"/>
                </a:solidFill>
                <a:latin typeface="verdana" panose="020B0604030504040204" pitchFamily="34" charset="0"/>
              </a:rPr>
              <a:t>测试人员是做什么的</a:t>
            </a:r>
            <a:endParaRPr lang="en-US" altLang="zh-CN" sz="3200" b="1" dirty="0">
              <a:solidFill>
                <a:srgbClr val="CC3300"/>
              </a:solidFill>
              <a:latin typeface="verdana" panose="020B0604030504040204" pitchFamily="34" charset="0"/>
            </a:endParaRPr>
          </a:p>
          <a:p>
            <a:pPr>
              <a:buClr>
                <a:schemeClr val="accent2"/>
              </a:buClr>
            </a:pPr>
            <a:endParaRPr lang="zh-CN" altLang="en-US" dirty="0"/>
          </a:p>
        </p:txBody>
      </p:sp>
      <p:sp>
        <p:nvSpPr>
          <p:cNvPr id="10" name="矩形 9">
            <a:extLst>
              <a:ext uri="{FF2B5EF4-FFF2-40B4-BE49-F238E27FC236}">
                <a16:creationId xmlns:a16="http://schemas.microsoft.com/office/drawing/2014/main" id="{6729EB33-EC77-4569-9F16-CF17BE47B676}"/>
              </a:ext>
            </a:extLst>
          </p:cNvPr>
          <p:cNvSpPr/>
          <p:nvPr/>
        </p:nvSpPr>
        <p:spPr>
          <a:xfrm>
            <a:off x="285749" y="2204154"/>
            <a:ext cx="11572875" cy="58477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solidFill>
                  <a:srgbClr val="CC3300"/>
                </a:solidFill>
                <a:latin typeface="verdana" panose="020B0604030504040204" pitchFamily="34" charset="0"/>
              </a:rPr>
              <a:t>Debugging</a:t>
            </a:r>
            <a:r>
              <a:rPr lang="zh-CN" altLang="en-US" sz="3200" b="1" dirty="0">
                <a:solidFill>
                  <a:srgbClr val="CC3300"/>
                </a:solidFill>
                <a:latin typeface="verdana" panose="020B0604030504040204" pitchFamily="34" charset="0"/>
              </a:rPr>
              <a:t>：</a:t>
            </a:r>
            <a:r>
              <a:rPr lang="en-US" altLang="zh-CN" sz="3200" b="1" dirty="0">
                <a:solidFill>
                  <a:srgbClr val="CC3300"/>
                </a:solidFill>
                <a:latin typeface="verdana" panose="020B0604030504040204" pitchFamily="34" charset="0"/>
              </a:rPr>
              <a:t>fix </a:t>
            </a:r>
            <a:r>
              <a:rPr lang="zh-CN" altLang="en-US" sz="3200" b="1" dirty="0">
                <a:solidFill>
                  <a:srgbClr val="CC3300"/>
                </a:solidFill>
                <a:latin typeface="verdana" panose="020B0604030504040204" pitchFamily="34" charset="0"/>
              </a:rPr>
              <a:t> </a:t>
            </a:r>
            <a:r>
              <a:rPr lang="en-US" altLang="zh-CN" sz="3200" b="1" dirty="0">
                <a:solidFill>
                  <a:srgbClr val="CC3300"/>
                </a:solidFill>
                <a:latin typeface="verdana" panose="020B0604030504040204" pitchFamily="34" charset="0"/>
              </a:rPr>
              <a:t>a</a:t>
            </a:r>
            <a:r>
              <a:rPr lang="zh-CN" altLang="en-US" sz="3200" b="1" dirty="0">
                <a:solidFill>
                  <a:srgbClr val="CC3300"/>
                </a:solidFill>
                <a:latin typeface="verdana" panose="020B0604030504040204" pitchFamily="34" charset="0"/>
              </a:rPr>
              <a:t> </a:t>
            </a:r>
            <a:r>
              <a:rPr lang="en-US" altLang="zh-CN" sz="3200" b="1" dirty="0">
                <a:solidFill>
                  <a:srgbClr val="CC3300"/>
                </a:solidFill>
                <a:latin typeface="verdana" panose="020B0604030504040204" pitchFamily="34" charset="0"/>
              </a:rPr>
              <a:t>bug</a:t>
            </a:r>
            <a:endParaRPr lang="zh-CN" altLang="en-US" dirty="0"/>
          </a:p>
        </p:txBody>
      </p:sp>
    </p:spTree>
    <p:extLst>
      <p:ext uri="{BB962C8B-B14F-4D97-AF65-F5344CB8AC3E}">
        <p14:creationId xmlns:p14="http://schemas.microsoft.com/office/powerpoint/2010/main" val="344522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87E8F69-54F5-400F-9B2B-8057BBBB36F6}"/>
              </a:ext>
            </a:extLst>
          </p:cNvPr>
          <p:cNvSpPr txBox="1"/>
          <p:nvPr>
            <p:custDataLst>
              <p:tags r:id="rId2"/>
            </p:custDataLst>
          </p:nvPr>
        </p:nvSpPr>
        <p:spPr>
          <a:xfrm>
            <a:off x="1206500" y="1307783"/>
            <a:ext cx="9753600" cy="3476654"/>
          </a:xfrm>
          <a:prstGeom prst="rect">
            <a:avLst/>
          </a:prstGeom>
          <a:noFill/>
        </p:spPr>
        <p:txBody>
          <a:bodyPr vert="horz" wrap="square" rtlCol="0" anchor="ctr" anchorCtr="0">
            <a:noAutofit/>
          </a:bodyPr>
          <a:lstStyle/>
          <a:p>
            <a:pPr algn="just"/>
            <a:r>
              <a:rPr lang="zh-CN" altLang="en-US" sz="2400" dirty="0">
                <a:solidFill>
                  <a:srgbClr val="323232"/>
                </a:solidFill>
                <a:latin typeface="&amp;quot"/>
              </a:rPr>
              <a:t>函数</a:t>
            </a:r>
            <a:endParaRPr lang="en-US" altLang="zh-CN" sz="2400" dirty="0">
              <a:solidFill>
                <a:srgbClr val="323232"/>
              </a:solidFill>
              <a:latin typeface="&amp;quot"/>
            </a:endParaRPr>
          </a:p>
          <a:p>
            <a:pPr algn="just"/>
            <a:r>
              <a:rPr lang="en-US" altLang="zh-CN" sz="2400" dirty="0">
                <a:solidFill>
                  <a:srgbClr val="323232"/>
                </a:solidFill>
                <a:latin typeface="&amp;quot"/>
              </a:rPr>
              <a:t>int fun(int year)</a:t>
            </a:r>
          </a:p>
          <a:p>
            <a:pPr algn="just"/>
            <a:r>
              <a:rPr lang="en-US" altLang="zh-CN" sz="2400" dirty="0">
                <a:solidFill>
                  <a:srgbClr val="323232"/>
                </a:solidFill>
                <a:latin typeface="&amp;quot"/>
              </a:rPr>
              <a:t>{….}</a:t>
            </a:r>
          </a:p>
          <a:p>
            <a:pPr algn="just"/>
            <a:r>
              <a:rPr lang="zh-CN" altLang="en-US" sz="2400" dirty="0">
                <a:solidFill>
                  <a:srgbClr val="323232"/>
                </a:solidFill>
                <a:latin typeface="&amp;quot"/>
              </a:rPr>
              <a:t>功能：判定参数</a:t>
            </a:r>
            <a:r>
              <a:rPr lang="en-US" altLang="zh-CN" sz="2400" dirty="0">
                <a:solidFill>
                  <a:srgbClr val="323232"/>
                </a:solidFill>
                <a:latin typeface="&amp;quot"/>
              </a:rPr>
              <a:t>year</a:t>
            </a:r>
            <a:r>
              <a:rPr lang="zh-CN" altLang="en-US" sz="2400" dirty="0">
                <a:solidFill>
                  <a:srgbClr val="323232"/>
                </a:solidFill>
                <a:latin typeface="&amp;quot"/>
              </a:rPr>
              <a:t>是否闰年，若是闰年则返回</a:t>
            </a:r>
            <a:r>
              <a:rPr lang="en-US" altLang="zh-CN" sz="2400" dirty="0">
                <a:solidFill>
                  <a:srgbClr val="323232"/>
                </a:solidFill>
                <a:latin typeface="&amp;quot"/>
              </a:rPr>
              <a:t>1</a:t>
            </a:r>
            <a:r>
              <a:rPr lang="zh-CN" altLang="en-US" sz="2400" dirty="0">
                <a:solidFill>
                  <a:srgbClr val="323232"/>
                </a:solidFill>
                <a:latin typeface="&amp;quot"/>
              </a:rPr>
              <a:t>，否则返回</a:t>
            </a:r>
            <a:r>
              <a:rPr lang="en-US" altLang="zh-CN" sz="2400" dirty="0">
                <a:solidFill>
                  <a:srgbClr val="323232"/>
                </a:solidFill>
                <a:latin typeface="&amp;quot"/>
              </a:rPr>
              <a:t>0</a:t>
            </a:r>
          </a:p>
          <a:p>
            <a:pPr algn="just"/>
            <a:endParaRPr lang="en-US" altLang="zh-CN" sz="2400" dirty="0">
              <a:solidFill>
                <a:srgbClr val="323232"/>
              </a:solidFill>
              <a:latin typeface="&amp;quot"/>
            </a:endParaRPr>
          </a:p>
          <a:p>
            <a:pPr algn="just"/>
            <a:r>
              <a:rPr lang="zh-CN" altLang="en-US" sz="2400" dirty="0">
                <a:solidFill>
                  <a:srgbClr val="323232"/>
                </a:solidFill>
                <a:latin typeface="&amp;quot"/>
              </a:rPr>
              <a:t>你会设计什么样的数据测试这个程序是否能完成预期功能？</a:t>
            </a:r>
            <a:endParaRPr lang="en-US" altLang="zh-CN" sz="2400" dirty="0">
              <a:solidFill>
                <a:srgbClr val="323232"/>
              </a:solidFill>
              <a:latin typeface="&amp;quot"/>
            </a:endParaRPr>
          </a:p>
          <a:p>
            <a:pPr algn="just"/>
            <a:r>
              <a:rPr lang="en-US" altLang="zh-CN" sz="2400" dirty="0">
                <a:solidFill>
                  <a:srgbClr val="FF0000"/>
                </a:solidFill>
                <a:latin typeface="&amp;quot"/>
              </a:rPr>
              <a:t>1</a:t>
            </a:r>
            <a:r>
              <a:rPr lang="zh-CN" altLang="en-US" sz="2400" dirty="0">
                <a:solidFill>
                  <a:srgbClr val="FF0000"/>
                </a:solidFill>
                <a:latin typeface="&amp;quot"/>
              </a:rPr>
              <a:t>、普通闰年</a:t>
            </a:r>
            <a:r>
              <a:rPr lang="en-US" altLang="zh-CN" sz="2400" dirty="0">
                <a:solidFill>
                  <a:srgbClr val="FF0000"/>
                </a:solidFill>
                <a:latin typeface="&amp;quot"/>
              </a:rPr>
              <a:t>:</a:t>
            </a:r>
            <a:r>
              <a:rPr lang="zh-CN" altLang="en-US" sz="2400" dirty="0">
                <a:solidFill>
                  <a:srgbClr val="FF0000"/>
                </a:solidFill>
                <a:latin typeface="&amp;quot"/>
              </a:rPr>
              <a:t>公历年份是</a:t>
            </a:r>
            <a:r>
              <a:rPr lang="en-US" altLang="zh-CN" sz="2400" dirty="0">
                <a:solidFill>
                  <a:srgbClr val="FF0000"/>
                </a:solidFill>
                <a:latin typeface="&amp;quot"/>
              </a:rPr>
              <a:t>4</a:t>
            </a:r>
            <a:r>
              <a:rPr lang="zh-CN" altLang="en-US" sz="2400" dirty="0">
                <a:solidFill>
                  <a:srgbClr val="FF0000"/>
                </a:solidFill>
                <a:latin typeface="&amp;quot"/>
              </a:rPr>
              <a:t>的倍数的</a:t>
            </a:r>
            <a:endParaRPr lang="en-US" altLang="zh-CN" sz="2400" dirty="0">
              <a:solidFill>
                <a:srgbClr val="FF0000"/>
              </a:solidFill>
              <a:latin typeface="&amp;quot"/>
            </a:endParaRPr>
          </a:p>
          <a:p>
            <a:pPr algn="just"/>
            <a:r>
              <a:rPr lang="en-US" altLang="zh-CN" sz="2400" dirty="0">
                <a:solidFill>
                  <a:srgbClr val="FF0000"/>
                </a:solidFill>
                <a:latin typeface="&amp;quot"/>
              </a:rPr>
              <a:t>2</a:t>
            </a:r>
            <a:r>
              <a:rPr lang="zh-CN" altLang="en-US" sz="2400" dirty="0">
                <a:solidFill>
                  <a:srgbClr val="FF0000"/>
                </a:solidFill>
                <a:latin typeface="&amp;quot"/>
              </a:rPr>
              <a:t>、世纪闰年</a:t>
            </a:r>
            <a:r>
              <a:rPr lang="en-US" altLang="zh-CN" sz="2400" dirty="0">
                <a:solidFill>
                  <a:srgbClr val="FF0000"/>
                </a:solidFill>
                <a:latin typeface="&amp;quot"/>
              </a:rPr>
              <a:t>:</a:t>
            </a:r>
            <a:r>
              <a:rPr lang="zh-CN" altLang="en-US" sz="2400" dirty="0">
                <a:solidFill>
                  <a:srgbClr val="FF0000"/>
                </a:solidFill>
                <a:latin typeface="&amp;quot"/>
              </a:rPr>
              <a:t>公历年份是整百数的，必须是</a:t>
            </a:r>
            <a:r>
              <a:rPr lang="en-US" altLang="zh-CN" sz="2400" dirty="0">
                <a:solidFill>
                  <a:srgbClr val="FF0000"/>
                </a:solidFill>
                <a:latin typeface="&amp;quot"/>
              </a:rPr>
              <a:t>400</a:t>
            </a:r>
            <a:r>
              <a:rPr lang="zh-CN" altLang="en-US" sz="2400" dirty="0">
                <a:solidFill>
                  <a:srgbClr val="FF0000"/>
                </a:solidFill>
                <a:latin typeface="&amp;quot"/>
              </a:rPr>
              <a:t>的倍数才是闰年</a:t>
            </a:r>
            <a:endParaRPr lang="fr-FR" altLang="zh-CN" sz="2400" dirty="0">
              <a:solidFill>
                <a:srgbClr val="FF0000"/>
              </a:solidFill>
              <a:latin typeface="&amp;quot"/>
            </a:endParaRPr>
          </a:p>
        </p:txBody>
      </p:sp>
      <p:sp>
        <p:nvSpPr>
          <p:cNvPr id="5" name="矩形: 圆角 4">
            <a:extLst>
              <a:ext uri="{FF2B5EF4-FFF2-40B4-BE49-F238E27FC236}">
                <a16:creationId xmlns:a16="http://schemas.microsoft.com/office/drawing/2014/main" id="{1CA4DBBC-9EFF-4990-BACC-696180929CAE}"/>
              </a:ext>
            </a:extLst>
          </p:cNvPr>
          <p:cNvSpPr/>
          <p:nvPr>
            <p:custDataLst>
              <p:tags r:id="rId3"/>
            </p:custDataLst>
          </p:nvPr>
        </p:nvSpPr>
        <p:spPr bwMode="auto">
          <a:xfrm>
            <a:off x="2668905" y="5138738"/>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959E064E-AB1A-4066-8F9D-1AE5A1068C06}"/>
              </a:ext>
            </a:extLst>
          </p:cNvPr>
          <p:cNvSpPr/>
          <p:nvPr>
            <p:custDataLst>
              <p:tags r:id="rId4"/>
            </p:custDataLst>
          </p:nvPr>
        </p:nvSpPr>
        <p:spPr bwMode="auto">
          <a:xfrm>
            <a:off x="0" y="5727383"/>
            <a:ext cx="12192000" cy="48768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defTabSz="457200" fontAlgn="base">
              <a:spcBef>
                <a:spcPct val="0"/>
              </a:spcBef>
              <a:spcAft>
                <a:spcPct val="0"/>
              </a:spcAft>
            </a:pPr>
            <a:r>
              <a:rPr kumimoji="0" lang="zh-CN" altLang="en-US"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0" name="组合 9">
            <a:extLst>
              <a:ext uri="{FF2B5EF4-FFF2-40B4-BE49-F238E27FC236}">
                <a16:creationId xmlns:a16="http://schemas.microsoft.com/office/drawing/2014/main" id="{425FAEB0-53EB-4ECD-8171-AD513DDE251B}"/>
              </a:ext>
            </a:extLst>
          </p:cNvPr>
          <p:cNvGrpSpPr/>
          <p:nvPr>
            <p:custDataLst>
              <p:tags r:id="rId5"/>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FA239F29-F2F3-4208-ACE8-8B8487856592}"/>
                </a:ext>
              </a:extLst>
            </p:cNvPr>
            <p:cNvSpPr/>
            <p:nvPr>
              <p:custDataLst>
                <p:tags r:id="rId7"/>
              </p:custDataLst>
            </p:nvPr>
          </p:nvSpPr>
          <p:spPr bwMode="auto">
            <a:xfrm>
              <a:off x="0" y="0"/>
              <a:ext cx="12192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ColorBlock">
              <a:extLst>
                <a:ext uri="{FF2B5EF4-FFF2-40B4-BE49-F238E27FC236}">
                  <a16:creationId xmlns:a16="http://schemas.microsoft.com/office/drawing/2014/main" id="{C1F4D60F-2811-42E0-8EA0-85013BC82C10}"/>
                </a:ext>
              </a:extLst>
            </p:cNvPr>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TypeText">
              <a:extLst>
                <a:ext uri="{FF2B5EF4-FFF2-40B4-BE49-F238E27FC236}">
                  <a16:creationId xmlns:a16="http://schemas.microsoft.com/office/drawing/2014/main" id="{ACAAB245-668F-4A43-BAFF-A01BE1F50FF3}"/>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9" name="TipText">
              <a:extLst>
                <a:ext uri="{FF2B5EF4-FFF2-40B4-BE49-F238E27FC236}">
                  <a16:creationId xmlns:a16="http://schemas.microsoft.com/office/drawing/2014/main" id="{47896F42-0101-4F24-A3BC-34CE2827C878}"/>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A39A68C7-77CC-407D-9B3B-A1A0E7643B9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361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3417" y="1293090"/>
            <a:ext cx="11351491" cy="4728197"/>
          </a:xfrm>
        </p:spPr>
        <p:txBody>
          <a:bodyPr>
            <a:normAutofit fontScale="92500" lnSpcReduction="10000"/>
          </a:bodyPr>
          <a:lstStyle/>
          <a:p>
            <a:pPr>
              <a:lnSpc>
                <a:spcPct val="150000"/>
              </a:lnSpc>
              <a:spcBef>
                <a:spcPts val="600"/>
              </a:spcBef>
            </a:pPr>
            <a:r>
              <a:rPr lang="zh-CN" altLang="en-US" b="1" dirty="0">
                <a:solidFill>
                  <a:srgbClr val="FF0000"/>
                </a:solidFill>
              </a:rPr>
              <a:t>人员的不同</a:t>
            </a:r>
            <a:r>
              <a:rPr lang="zh-CN" altLang="en-US" dirty="0"/>
              <a:t>：通常来说，测试人员进行测试活动，开发人员进行调试活动（当然，开发人员也会进行一些测试活动，比如，单元测试通常由开发人员来进行） ；</a:t>
            </a:r>
          </a:p>
          <a:p>
            <a:pPr>
              <a:lnSpc>
                <a:spcPct val="150000"/>
              </a:lnSpc>
              <a:spcBef>
                <a:spcPts val="600"/>
              </a:spcBef>
            </a:pPr>
            <a:r>
              <a:rPr lang="zh-CN" altLang="en-US" b="1" dirty="0">
                <a:solidFill>
                  <a:srgbClr val="FF0000"/>
                </a:solidFill>
              </a:rPr>
              <a:t>目标的不同</a:t>
            </a:r>
            <a:r>
              <a:rPr lang="zh-CN" altLang="en-US" dirty="0"/>
              <a:t>：测试和调试在目标、方法和思路上有所不同。比如，测试的目的之一是发现软件中的缺陷，而调试的主要目的通常是为了定位和修改软件中的缺陷；</a:t>
            </a:r>
          </a:p>
          <a:p>
            <a:pPr>
              <a:lnSpc>
                <a:spcPct val="150000"/>
              </a:lnSpc>
              <a:spcBef>
                <a:spcPts val="600"/>
              </a:spcBef>
            </a:pPr>
            <a:r>
              <a:rPr lang="zh-CN" altLang="en-US" b="1" dirty="0">
                <a:solidFill>
                  <a:srgbClr val="FF0000"/>
                </a:solidFill>
              </a:rPr>
              <a:t>过程的不同</a:t>
            </a:r>
            <a:r>
              <a:rPr lang="zh-CN" altLang="en-US" dirty="0"/>
              <a:t>：测试是从已知的条件开始，使用预先定义的过程，并且有预知的结果；调试是从未知的条件开始，结束的过程可能不可预计；</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调试和测试</a:t>
            </a:r>
          </a:p>
        </p:txBody>
      </p:sp>
    </p:spTree>
    <p:extLst>
      <p:ext uri="{BB962C8B-B14F-4D97-AF65-F5344CB8AC3E}">
        <p14:creationId xmlns:p14="http://schemas.microsoft.com/office/powerpoint/2010/main" val="69328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97527" y="1496290"/>
            <a:ext cx="10284691" cy="4571179"/>
          </a:xfrm>
        </p:spPr>
        <p:txBody>
          <a:bodyPr>
            <a:normAutofit/>
          </a:bodyPr>
          <a:lstStyle/>
          <a:p>
            <a:pPr>
              <a:lnSpc>
                <a:spcPct val="150000"/>
              </a:lnSpc>
              <a:spcBef>
                <a:spcPts val="600"/>
              </a:spcBef>
            </a:pPr>
            <a:r>
              <a:rPr lang="zh-CN" altLang="en-US" sz="2500" b="1" dirty="0">
                <a:solidFill>
                  <a:srgbClr val="FF0000"/>
                </a:solidFill>
              </a:rPr>
              <a:t>计划的不同</a:t>
            </a:r>
            <a:r>
              <a:rPr lang="zh-CN" altLang="en-US" sz="2500" dirty="0"/>
              <a:t>：测试可以计划，可以预先制定测试用例和过程，工作进度可以度量；描述调试的过程或持续时间相对比较困难；</a:t>
            </a:r>
            <a:endParaRPr lang="en-US" altLang="zh-CN" sz="2500" dirty="0"/>
          </a:p>
          <a:p>
            <a:pPr>
              <a:lnSpc>
                <a:spcPct val="150000"/>
              </a:lnSpc>
              <a:spcBef>
                <a:spcPts val="600"/>
              </a:spcBef>
            </a:pPr>
            <a:r>
              <a:rPr lang="zh-CN" altLang="en-US" sz="2500" b="1" dirty="0">
                <a:solidFill>
                  <a:srgbClr val="FF0000"/>
                </a:solidFill>
              </a:rPr>
              <a:t>对象的不同</a:t>
            </a:r>
            <a:r>
              <a:rPr lang="zh-CN" altLang="en-US" sz="2500" dirty="0"/>
              <a:t>：测试的对象包括软件开发过程中的文档、数据以及代码，而调试的对象一般来说只是代码；</a:t>
            </a:r>
            <a:endParaRPr lang="en-US" altLang="zh-CN" sz="2500" dirty="0"/>
          </a:p>
          <a:p>
            <a:pPr>
              <a:lnSpc>
                <a:spcPct val="150000"/>
              </a:lnSpc>
              <a:spcBef>
                <a:spcPts val="600"/>
              </a:spcBef>
            </a:pPr>
            <a:r>
              <a:rPr lang="en-US" altLang="zh-CN" sz="2500" dirty="0"/>
              <a:t>……</a:t>
            </a:r>
          </a:p>
        </p:txBody>
      </p:sp>
      <p:sp>
        <p:nvSpPr>
          <p:cNvPr id="3" name="标题 2"/>
          <p:cNvSpPr>
            <a:spLocks noGrp="1"/>
          </p:cNvSpPr>
          <p:nvPr>
            <p:ph type="title"/>
          </p:nvPr>
        </p:nvSpPr>
        <p:spPr>
          <a:xfrm>
            <a:off x="540327" y="228457"/>
            <a:ext cx="8229600" cy="562074"/>
          </a:xfrm>
        </p:spPr>
        <p:txBody>
          <a:bodyPr>
            <a:normAutofit fontScale="90000"/>
          </a:bodyPr>
          <a:lstStyle/>
          <a:p>
            <a:r>
              <a:rPr lang="zh-CN" altLang="en-US" sz="3200" dirty="0"/>
              <a:t>调试和测试</a:t>
            </a:r>
          </a:p>
        </p:txBody>
      </p:sp>
    </p:spTree>
    <p:extLst>
      <p:ext uri="{BB962C8B-B14F-4D97-AF65-F5344CB8AC3E}">
        <p14:creationId xmlns:p14="http://schemas.microsoft.com/office/powerpoint/2010/main" val="124117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24000" y="1481148"/>
            <a:ext cx="8686800" cy="4526144"/>
          </a:xfrm>
        </p:spPr>
        <p:txBody>
          <a:bodyPr>
            <a:normAutofit fontScale="92500" lnSpcReduction="20000"/>
          </a:bodyPr>
          <a:lstStyle/>
          <a:p>
            <a:pPr marL="109728" indent="0">
              <a:buNone/>
            </a:pPr>
            <a:r>
              <a:rPr lang="zh-CN" altLang="en-US" sz="3200" b="1" dirty="0">
                <a:solidFill>
                  <a:srgbClr val="FF0000"/>
                </a:solidFill>
              </a:rPr>
              <a:t>人的因素</a:t>
            </a:r>
            <a:endParaRPr lang="en-US" altLang="zh-CN" sz="3200" b="1" dirty="0">
              <a:solidFill>
                <a:srgbClr val="FF0000"/>
              </a:solidFill>
            </a:endParaRPr>
          </a:p>
          <a:p>
            <a:pPr>
              <a:lnSpc>
                <a:spcPct val="125000"/>
              </a:lnSpc>
              <a:spcBef>
                <a:spcPts val="600"/>
              </a:spcBef>
            </a:pPr>
            <a:r>
              <a:rPr lang="zh-CN" altLang="en-US" dirty="0"/>
              <a:t>人本身容易犯错误</a:t>
            </a:r>
          </a:p>
          <a:p>
            <a:pPr>
              <a:lnSpc>
                <a:spcPct val="125000"/>
              </a:lnSpc>
              <a:spcBef>
                <a:spcPts val="600"/>
              </a:spcBef>
            </a:pPr>
            <a:r>
              <a:rPr lang="zh-CN" altLang="en-US" dirty="0"/>
              <a:t>开发人员的态度</a:t>
            </a:r>
          </a:p>
          <a:p>
            <a:pPr>
              <a:lnSpc>
                <a:spcPct val="125000"/>
              </a:lnSpc>
              <a:spcBef>
                <a:spcPts val="600"/>
              </a:spcBef>
            </a:pPr>
            <a:r>
              <a:rPr lang="zh-CN" altLang="en-US" dirty="0"/>
              <a:t>开发人员的经验和技术不足</a:t>
            </a:r>
          </a:p>
          <a:p>
            <a:pPr>
              <a:lnSpc>
                <a:spcPct val="125000"/>
              </a:lnSpc>
              <a:spcBef>
                <a:spcPts val="600"/>
              </a:spcBef>
            </a:pPr>
            <a:r>
              <a:rPr lang="zh-CN" altLang="en-US" dirty="0"/>
              <a:t>沟通的问题</a:t>
            </a:r>
            <a:endParaRPr lang="en-US" altLang="zh-CN" dirty="0"/>
          </a:p>
          <a:p>
            <a:pPr>
              <a:lnSpc>
                <a:spcPct val="125000"/>
              </a:lnSpc>
              <a:spcBef>
                <a:spcPts val="600"/>
              </a:spcBef>
            </a:pPr>
            <a:r>
              <a:rPr lang="zh-CN" altLang="en-US" dirty="0"/>
              <a:t>需求频繁变更</a:t>
            </a:r>
            <a:endParaRPr lang="en-US" altLang="zh-CN" dirty="0"/>
          </a:p>
          <a:p>
            <a:pPr>
              <a:lnSpc>
                <a:spcPct val="125000"/>
              </a:lnSpc>
              <a:spcBef>
                <a:spcPts val="600"/>
              </a:spcBef>
            </a:pPr>
            <a:r>
              <a:rPr lang="zh-CN" altLang="en-US" dirty="0"/>
              <a:t>管理上的缺陷</a:t>
            </a:r>
            <a:endParaRPr lang="en-US" altLang="zh-CN" dirty="0"/>
          </a:p>
          <a:p>
            <a:pPr>
              <a:lnSpc>
                <a:spcPct val="125000"/>
              </a:lnSpc>
              <a:spcBef>
                <a:spcPts val="600"/>
              </a:spcBef>
            </a:pPr>
            <a:r>
              <a:rPr lang="zh-CN" altLang="en-US" dirty="0"/>
              <a:t>时间紧迫</a:t>
            </a:r>
            <a:endParaRPr lang="en-US" altLang="zh-CN" dirty="0"/>
          </a:p>
          <a:p>
            <a:pPr>
              <a:lnSpc>
                <a:spcPct val="125000"/>
              </a:lnSpc>
              <a:spcBef>
                <a:spcPts val="600"/>
              </a:spcBef>
            </a:pPr>
            <a:r>
              <a:rPr lang="en-US" altLang="zh-CN" dirty="0"/>
              <a:t>…</a:t>
            </a:r>
          </a:p>
        </p:txBody>
      </p:sp>
      <p:sp>
        <p:nvSpPr>
          <p:cNvPr id="3" name="标题 2"/>
          <p:cNvSpPr>
            <a:spLocks noGrp="1"/>
          </p:cNvSpPr>
          <p:nvPr>
            <p:ph type="title"/>
          </p:nvPr>
        </p:nvSpPr>
        <p:spPr>
          <a:xfrm>
            <a:off x="1256145" y="274638"/>
            <a:ext cx="8954655" cy="562074"/>
          </a:xfrm>
        </p:spPr>
        <p:txBody>
          <a:bodyPr>
            <a:normAutofit fontScale="90000"/>
          </a:bodyPr>
          <a:lstStyle/>
          <a:p>
            <a:r>
              <a:rPr lang="zh-CN" altLang="en-US" sz="3200" dirty="0"/>
              <a:t>为什么会存在缺陷</a:t>
            </a:r>
          </a:p>
        </p:txBody>
      </p:sp>
      <p:sp>
        <p:nvSpPr>
          <p:cNvPr id="4" name="内容占位符 1"/>
          <p:cNvSpPr txBox="1">
            <a:spLocks/>
          </p:cNvSpPr>
          <p:nvPr/>
        </p:nvSpPr>
        <p:spPr>
          <a:xfrm>
            <a:off x="6672064" y="3432636"/>
            <a:ext cx="4393100" cy="194421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2000" dirty="0">
                <a:latin typeface="仿宋" pitchFamily="49" charset="-122"/>
                <a:ea typeface="仿宋" pitchFamily="49" charset="-122"/>
              </a:rPr>
              <a:t>所有的人都会犯错误（</a:t>
            </a:r>
            <a:r>
              <a:rPr lang="en-US" altLang="zh-CN" sz="2000" dirty="0">
                <a:latin typeface="仿宋" pitchFamily="49" charset="-122"/>
                <a:ea typeface="仿宋" pitchFamily="49" charset="-122"/>
              </a:rPr>
              <a:t>error, mistake</a:t>
            </a:r>
            <a:r>
              <a:rPr lang="zh-CN" altLang="en-US" sz="2000" dirty="0">
                <a:latin typeface="仿宋" pitchFamily="49" charset="-122"/>
                <a:ea typeface="仿宋" pitchFamily="49" charset="-122"/>
              </a:rPr>
              <a:t>），因此在由人设计的程序代码或文档中也会引入缺陷（</a:t>
            </a:r>
            <a:r>
              <a:rPr lang="en-US" altLang="zh-CN" sz="2000" dirty="0">
                <a:latin typeface="仿宋" pitchFamily="49" charset="-122"/>
                <a:ea typeface="仿宋" pitchFamily="49" charset="-122"/>
              </a:rPr>
              <a:t>defect, fault, bug</a:t>
            </a:r>
            <a:r>
              <a:rPr lang="zh-CN" altLang="en-US" sz="2000" dirty="0">
                <a:latin typeface="仿宋" pitchFamily="49" charset="-122"/>
                <a:ea typeface="仿宋" pitchFamily="49" charset="-122"/>
              </a:rPr>
              <a:t>）。当存在缺陷的代码被执行时，系统就可能无法实现期望的功能（或者实现了未期望的功能），从而引起软件失效（</a:t>
            </a:r>
            <a:r>
              <a:rPr lang="en-US" altLang="zh-CN" sz="2000" dirty="0">
                <a:latin typeface="仿宋" pitchFamily="49" charset="-122"/>
                <a:ea typeface="仿宋" pitchFamily="49" charset="-122"/>
              </a:rPr>
              <a:t>failure</a:t>
            </a:r>
            <a:r>
              <a:rPr lang="zh-CN" altLang="en-US" sz="2000" dirty="0">
                <a:latin typeface="仿宋" pitchFamily="49" charset="-122"/>
                <a:ea typeface="仿宋" pitchFamily="49" charset="-122"/>
              </a:rPr>
              <a:t>）。</a:t>
            </a:r>
            <a:endParaRPr lang="en-US" altLang="zh-CN" sz="2000" dirty="0">
              <a:latin typeface="仿宋" pitchFamily="49" charset="-122"/>
              <a:ea typeface="仿宋" pitchFamily="49" charset="-122"/>
            </a:endParaRPr>
          </a:p>
        </p:txBody>
      </p:sp>
    </p:spTree>
    <p:extLst>
      <p:ext uri="{BB962C8B-B14F-4D97-AF65-F5344CB8AC3E}">
        <p14:creationId xmlns:p14="http://schemas.microsoft.com/office/powerpoint/2010/main" val="323787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412783"/>
            <a:ext cx="8229600" cy="5170579"/>
          </a:xfrm>
        </p:spPr>
        <p:txBody>
          <a:bodyPr>
            <a:normAutofit/>
          </a:bodyPr>
          <a:lstStyle/>
          <a:p>
            <a:pPr marL="109728" indent="0">
              <a:buNone/>
            </a:pPr>
            <a:r>
              <a:rPr lang="zh-CN" altLang="en-US" sz="3200" b="1" dirty="0">
                <a:solidFill>
                  <a:srgbClr val="FF0000"/>
                </a:solidFill>
              </a:rPr>
              <a:t>其他因素</a:t>
            </a:r>
            <a:endParaRPr lang="en-US" altLang="zh-CN" sz="3200" b="1" dirty="0">
              <a:solidFill>
                <a:srgbClr val="FF0000"/>
              </a:solidFill>
            </a:endParaRPr>
          </a:p>
          <a:p>
            <a:pPr>
              <a:lnSpc>
                <a:spcPct val="125000"/>
              </a:lnSpc>
              <a:spcBef>
                <a:spcPts val="600"/>
              </a:spcBef>
            </a:pPr>
            <a:r>
              <a:rPr lang="zh-CN" altLang="en-US" dirty="0"/>
              <a:t>周围的环境因素：辐射、电磁场以及污染</a:t>
            </a:r>
            <a:endParaRPr lang="en-US" altLang="zh-CN" dirty="0"/>
          </a:p>
          <a:p>
            <a:pPr>
              <a:lnSpc>
                <a:spcPct val="125000"/>
              </a:lnSpc>
              <a:spcBef>
                <a:spcPts val="600"/>
              </a:spcBef>
            </a:pPr>
            <a:r>
              <a:rPr lang="zh-CN" altLang="en-US" dirty="0"/>
              <a:t>硬件环境的改变：设备老化、系统的更新</a:t>
            </a:r>
            <a:endParaRPr lang="en-US" altLang="zh-CN" dirty="0"/>
          </a:p>
          <a:p>
            <a:pPr>
              <a:lnSpc>
                <a:spcPct val="125000"/>
              </a:lnSpc>
              <a:spcBef>
                <a:spcPts val="600"/>
              </a:spcBef>
            </a:pPr>
            <a:r>
              <a:rPr lang="zh-CN" altLang="en-US" dirty="0"/>
              <a:t>复杂的代码</a:t>
            </a:r>
            <a:endParaRPr lang="en-US" altLang="zh-CN" dirty="0"/>
          </a:p>
          <a:p>
            <a:pPr>
              <a:lnSpc>
                <a:spcPct val="125000"/>
              </a:lnSpc>
              <a:spcBef>
                <a:spcPts val="600"/>
              </a:spcBef>
            </a:pPr>
            <a:r>
              <a:rPr lang="zh-CN" altLang="en-US" dirty="0"/>
              <a:t>复杂的系统架构</a:t>
            </a:r>
            <a:endParaRPr lang="en-US" altLang="zh-CN" dirty="0"/>
          </a:p>
          <a:p>
            <a:pPr>
              <a:lnSpc>
                <a:spcPct val="125000"/>
              </a:lnSpc>
              <a:spcBef>
                <a:spcPts val="600"/>
              </a:spcBef>
            </a:pPr>
            <a:r>
              <a:rPr lang="en-US" altLang="zh-CN" dirty="0"/>
              <a:t>…</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为什么会存在缺陷</a:t>
            </a:r>
          </a:p>
        </p:txBody>
      </p:sp>
    </p:spTree>
    <p:extLst>
      <p:ext uri="{BB962C8B-B14F-4D97-AF65-F5344CB8AC3E}">
        <p14:creationId xmlns:p14="http://schemas.microsoft.com/office/powerpoint/2010/main" val="2493448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7999" y="1339273"/>
            <a:ext cx="10806545" cy="4668019"/>
          </a:xfrm>
        </p:spPr>
        <p:txBody>
          <a:bodyPr>
            <a:normAutofit/>
          </a:bodyPr>
          <a:lstStyle/>
          <a:p>
            <a:pPr marL="109728" indent="0">
              <a:buNone/>
            </a:pPr>
            <a:r>
              <a:rPr lang="zh-CN" altLang="en-US" sz="3200" b="1" dirty="0">
                <a:solidFill>
                  <a:srgbClr val="FF0000"/>
                </a:solidFill>
              </a:rPr>
              <a:t>错误</a:t>
            </a:r>
            <a:endParaRPr lang="en-US" altLang="zh-CN" sz="3200" b="1" dirty="0">
              <a:solidFill>
                <a:srgbClr val="FF0000"/>
              </a:solidFill>
            </a:endParaRPr>
          </a:p>
          <a:p>
            <a:pPr>
              <a:lnSpc>
                <a:spcPct val="150000"/>
              </a:lnSpc>
              <a:spcBef>
                <a:spcPts val="600"/>
              </a:spcBef>
            </a:pPr>
            <a:r>
              <a:rPr lang="en-US" altLang="zh-CN" dirty="0"/>
              <a:t>ERROR</a:t>
            </a:r>
            <a:r>
              <a:rPr lang="zh-CN" altLang="en-US" dirty="0"/>
              <a:t>、</a:t>
            </a:r>
            <a:r>
              <a:rPr lang="en-US" altLang="zh-CN" dirty="0"/>
              <a:t>ERRORNEOUS ACTION</a:t>
            </a:r>
            <a:r>
              <a:rPr lang="zh-CN" altLang="en-US" dirty="0"/>
              <a:t>、</a:t>
            </a:r>
            <a:r>
              <a:rPr lang="en-US" altLang="zh-CN" dirty="0"/>
              <a:t>MISTAKE</a:t>
            </a:r>
            <a:r>
              <a:rPr lang="zh-CN" altLang="en-US" dirty="0"/>
              <a:t>；</a:t>
            </a:r>
          </a:p>
          <a:p>
            <a:pPr>
              <a:lnSpc>
                <a:spcPct val="150000"/>
              </a:lnSpc>
              <a:spcBef>
                <a:spcPts val="600"/>
              </a:spcBef>
            </a:pPr>
            <a:r>
              <a:rPr lang="zh-CN" altLang="en-US" dirty="0"/>
              <a:t>定义：人为的产生不正确结果的行为；</a:t>
            </a:r>
          </a:p>
          <a:p>
            <a:pPr>
              <a:lnSpc>
                <a:spcPct val="150000"/>
              </a:lnSpc>
              <a:spcBef>
                <a:spcPts val="600"/>
              </a:spcBef>
            </a:pPr>
            <a:r>
              <a:rPr lang="zh-CN" altLang="en-US" dirty="0"/>
              <a:t>人为的原因导致一个不正确的结果。它可以是程序内的内部错误，也可能是文档内的错误；</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相关术语</a:t>
            </a:r>
          </a:p>
        </p:txBody>
      </p:sp>
      <p:sp>
        <p:nvSpPr>
          <p:cNvPr id="5" name="副标题 2">
            <a:extLst>
              <a:ext uri="{FF2B5EF4-FFF2-40B4-BE49-F238E27FC236}">
                <a16:creationId xmlns:a16="http://schemas.microsoft.com/office/drawing/2014/main" id="{223426EC-EB43-403F-A0A6-E0D3A55C5E20}"/>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2800" b="1" dirty="0">
                <a:solidFill>
                  <a:schemeClr val="bg1">
                    <a:lumMod val="10000"/>
                  </a:schemeClr>
                </a:solidFill>
              </a:rPr>
              <a:t>Bug</a:t>
            </a:r>
            <a:r>
              <a:rPr lang="zh-CN" altLang="en-US" sz="2800" b="1" dirty="0">
                <a:solidFill>
                  <a:schemeClr val="bg1">
                    <a:lumMod val="10000"/>
                  </a:schemeClr>
                </a:solidFill>
              </a:rPr>
              <a:t>、</a:t>
            </a:r>
            <a:r>
              <a:rPr lang="en-US" altLang="zh-CN" sz="2800" b="1" dirty="0">
                <a:solidFill>
                  <a:schemeClr val="bg1">
                    <a:lumMod val="10000"/>
                  </a:schemeClr>
                </a:solidFill>
              </a:rPr>
              <a:t>Defect</a:t>
            </a:r>
            <a:r>
              <a:rPr lang="zh-CN" altLang="en-US" sz="2800" b="1" dirty="0">
                <a:solidFill>
                  <a:schemeClr val="bg1">
                    <a:lumMod val="10000"/>
                  </a:schemeClr>
                </a:solidFill>
              </a:rPr>
              <a:t>、</a:t>
            </a:r>
            <a:r>
              <a:rPr lang="en-US" altLang="zh-CN" sz="2800" b="1" dirty="0">
                <a:solidFill>
                  <a:schemeClr val="bg1">
                    <a:lumMod val="10000"/>
                  </a:schemeClr>
                </a:solidFill>
              </a:rPr>
              <a:t>Fault</a:t>
            </a:r>
            <a:r>
              <a:rPr lang="zh-CN" altLang="en-US" sz="2800" b="1" dirty="0">
                <a:solidFill>
                  <a:schemeClr val="bg1">
                    <a:lumMod val="10000"/>
                  </a:schemeClr>
                </a:solidFill>
              </a:rPr>
              <a:t> 、</a:t>
            </a:r>
            <a:r>
              <a:rPr lang="en-US" altLang="zh-CN" sz="2800" b="1" dirty="0">
                <a:solidFill>
                  <a:schemeClr val="bg1">
                    <a:lumMod val="10000"/>
                  </a:schemeClr>
                </a:solidFill>
              </a:rPr>
              <a:t>Failure </a:t>
            </a:r>
            <a:r>
              <a:rPr lang="zh-CN" altLang="en-US" sz="2800" b="1" dirty="0">
                <a:solidFill>
                  <a:schemeClr val="bg1">
                    <a:lumMod val="10000"/>
                  </a:schemeClr>
                </a:solidFill>
              </a:rPr>
              <a:t>、</a:t>
            </a:r>
            <a:r>
              <a:rPr lang="en-US" altLang="zh-CN" sz="2800" b="1" dirty="0">
                <a:solidFill>
                  <a:schemeClr val="bg1">
                    <a:lumMod val="10000"/>
                  </a:schemeClr>
                </a:solidFill>
              </a:rPr>
              <a:t> Error</a:t>
            </a:r>
            <a:r>
              <a:rPr lang="zh-CN" altLang="en-US" sz="2800" b="1" dirty="0">
                <a:solidFill>
                  <a:schemeClr val="bg1">
                    <a:lumMod val="10000"/>
                  </a:schemeClr>
                </a:solidFill>
              </a:rPr>
              <a:t>、 </a:t>
            </a:r>
            <a:r>
              <a:rPr lang="en-US" altLang="zh-CN" sz="2800" b="1" dirty="0">
                <a:solidFill>
                  <a:schemeClr val="bg1">
                    <a:lumMod val="10000"/>
                  </a:schemeClr>
                </a:solidFill>
              </a:rPr>
              <a:t>Exception</a:t>
            </a:r>
            <a:endParaRPr lang="zh-CN" altLang="en-US" sz="2800" dirty="0">
              <a:solidFill>
                <a:schemeClr val="bg1">
                  <a:lumMod val="10000"/>
                </a:schemeClr>
              </a:solidFill>
              <a:latin typeface="Times New Roman" pitchFamily="18" charset="0"/>
              <a:sym typeface="Times New Roman" pitchFamily="18" charset="0"/>
            </a:endParaRPr>
          </a:p>
        </p:txBody>
      </p:sp>
    </p:spTree>
    <p:extLst>
      <p:ext uri="{BB962C8B-B14F-4D97-AF65-F5344CB8AC3E}">
        <p14:creationId xmlns:p14="http://schemas.microsoft.com/office/powerpoint/2010/main" val="1328558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5855" y="1431636"/>
            <a:ext cx="11351490" cy="4575656"/>
          </a:xfrm>
        </p:spPr>
        <p:txBody>
          <a:bodyPr>
            <a:normAutofit/>
          </a:bodyPr>
          <a:lstStyle/>
          <a:p>
            <a:pPr marL="109728" indent="0">
              <a:buNone/>
            </a:pPr>
            <a:r>
              <a:rPr lang="zh-CN" altLang="en-US" sz="3200" b="1" dirty="0">
                <a:solidFill>
                  <a:srgbClr val="FF0000"/>
                </a:solidFill>
              </a:rPr>
              <a:t>故障</a:t>
            </a:r>
            <a:r>
              <a:rPr lang="en-US" altLang="zh-CN" sz="3200" b="1" dirty="0">
                <a:solidFill>
                  <a:srgbClr val="FF0000"/>
                </a:solidFill>
              </a:rPr>
              <a:t>/</a:t>
            </a:r>
            <a:r>
              <a:rPr lang="zh-CN" altLang="en-US" sz="3200" b="1" dirty="0">
                <a:solidFill>
                  <a:srgbClr val="FF0000"/>
                </a:solidFill>
              </a:rPr>
              <a:t>缺陷</a:t>
            </a:r>
            <a:endParaRPr lang="en-US" altLang="zh-CN" sz="3200" b="1" dirty="0">
              <a:solidFill>
                <a:srgbClr val="FF0000"/>
              </a:solidFill>
            </a:endParaRPr>
          </a:p>
          <a:p>
            <a:pPr>
              <a:lnSpc>
                <a:spcPct val="150000"/>
              </a:lnSpc>
              <a:spcBef>
                <a:spcPts val="600"/>
              </a:spcBef>
            </a:pPr>
            <a:r>
              <a:rPr lang="en-US" altLang="zh-CN" dirty="0"/>
              <a:t>FAULT</a:t>
            </a:r>
            <a:r>
              <a:rPr lang="zh-CN" altLang="en-US" dirty="0"/>
              <a:t>、</a:t>
            </a:r>
            <a:r>
              <a:rPr lang="en-US" altLang="zh-CN" dirty="0"/>
              <a:t>DEFECT</a:t>
            </a:r>
            <a:r>
              <a:rPr lang="zh-CN" altLang="en-US" dirty="0"/>
              <a:t>、</a:t>
            </a:r>
            <a:r>
              <a:rPr lang="en-US" altLang="zh-CN" dirty="0"/>
              <a:t>BUG</a:t>
            </a:r>
            <a:r>
              <a:rPr lang="zh-CN" altLang="en-US" dirty="0"/>
              <a:t>；</a:t>
            </a:r>
          </a:p>
          <a:p>
            <a:pPr>
              <a:lnSpc>
                <a:spcPct val="150000"/>
              </a:lnSpc>
              <a:spcBef>
                <a:spcPts val="600"/>
              </a:spcBef>
            </a:pPr>
            <a:r>
              <a:rPr lang="zh-CN" altLang="en-US" dirty="0"/>
              <a:t>定义：可能会导致软件组件或系统无法执行其定义的功能的瑕疵，例如：错误的语句或者变量定义；</a:t>
            </a:r>
          </a:p>
          <a:p>
            <a:pPr>
              <a:lnSpc>
                <a:spcPct val="150000"/>
              </a:lnSpc>
              <a:spcBef>
                <a:spcPts val="600"/>
              </a:spcBef>
            </a:pPr>
            <a:r>
              <a:rPr lang="zh-CN" altLang="en-US" dirty="0"/>
              <a:t>内在的缺陷是人为错误的具体表现，可以是不正确的文档、程序段、指令或数据定义；</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相关术语</a:t>
            </a:r>
          </a:p>
        </p:txBody>
      </p:sp>
      <p:sp>
        <p:nvSpPr>
          <p:cNvPr id="5" name="副标题 2">
            <a:extLst>
              <a:ext uri="{FF2B5EF4-FFF2-40B4-BE49-F238E27FC236}">
                <a16:creationId xmlns:a16="http://schemas.microsoft.com/office/drawing/2014/main" id="{57227CA0-EC83-4217-A441-1E1770112EB6}"/>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2800" b="1" dirty="0">
                <a:solidFill>
                  <a:schemeClr val="bg1">
                    <a:lumMod val="10000"/>
                  </a:schemeClr>
                </a:solidFill>
              </a:rPr>
              <a:t>Bug</a:t>
            </a:r>
            <a:r>
              <a:rPr lang="zh-CN" altLang="en-US" sz="2800" b="1" dirty="0">
                <a:solidFill>
                  <a:schemeClr val="bg1">
                    <a:lumMod val="10000"/>
                  </a:schemeClr>
                </a:solidFill>
              </a:rPr>
              <a:t>、</a:t>
            </a:r>
            <a:r>
              <a:rPr lang="en-US" altLang="zh-CN" sz="2800" b="1" dirty="0">
                <a:solidFill>
                  <a:schemeClr val="bg1">
                    <a:lumMod val="10000"/>
                  </a:schemeClr>
                </a:solidFill>
              </a:rPr>
              <a:t>Defect</a:t>
            </a:r>
            <a:r>
              <a:rPr lang="zh-CN" altLang="en-US" sz="2800" b="1" dirty="0">
                <a:solidFill>
                  <a:schemeClr val="bg1">
                    <a:lumMod val="10000"/>
                  </a:schemeClr>
                </a:solidFill>
              </a:rPr>
              <a:t>、</a:t>
            </a:r>
            <a:r>
              <a:rPr lang="en-US" altLang="zh-CN" sz="2800" b="1" dirty="0">
                <a:solidFill>
                  <a:schemeClr val="bg1">
                    <a:lumMod val="10000"/>
                  </a:schemeClr>
                </a:solidFill>
              </a:rPr>
              <a:t>Fault</a:t>
            </a:r>
            <a:r>
              <a:rPr lang="zh-CN" altLang="en-US" sz="2800" b="1" dirty="0">
                <a:solidFill>
                  <a:schemeClr val="bg1">
                    <a:lumMod val="10000"/>
                  </a:schemeClr>
                </a:solidFill>
              </a:rPr>
              <a:t> 、</a:t>
            </a:r>
            <a:r>
              <a:rPr lang="en-US" altLang="zh-CN" sz="2800" b="1" dirty="0">
                <a:solidFill>
                  <a:schemeClr val="bg1">
                    <a:lumMod val="10000"/>
                  </a:schemeClr>
                </a:solidFill>
              </a:rPr>
              <a:t>Failure </a:t>
            </a:r>
            <a:r>
              <a:rPr lang="zh-CN" altLang="en-US" sz="2800" b="1" dirty="0">
                <a:solidFill>
                  <a:schemeClr val="bg1">
                    <a:lumMod val="10000"/>
                  </a:schemeClr>
                </a:solidFill>
              </a:rPr>
              <a:t>、</a:t>
            </a:r>
            <a:r>
              <a:rPr lang="en-US" altLang="zh-CN" sz="2800" b="1" dirty="0">
                <a:solidFill>
                  <a:schemeClr val="bg1">
                    <a:lumMod val="10000"/>
                  </a:schemeClr>
                </a:solidFill>
              </a:rPr>
              <a:t> Error</a:t>
            </a:r>
            <a:r>
              <a:rPr lang="zh-CN" altLang="en-US" sz="2800" b="1" dirty="0">
                <a:solidFill>
                  <a:schemeClr val="bg1">
                    <a:lumMod val="10000"/>
                  </a:schemeClr>
                </a:solidFill>
              </a:rPr>
              <a:t>、 </a:t>
            </a:r>
            <a:r>
              <a:rPr lang="en-US" altLang="zh-CN" sz="2800" b="1" dirty="0">
                <a:solidFill>
                  <a:schemeClr val="bg1">
                    <a:lumMod val="10000"/>
                  </a:schemeClr>
                </a:solidFill>
              </a:rPr>
              <a:t>Exception</a:t>
            </a:r>
            <a:endParaRPr lang="zh-CN" altLang="en-US" sz="2800" dirty="0">
              <a:solidFill>
                <a:schemeClr val="bg1">
                  <a:lumMod val="10000"/>
                </a:schemeClr>
              </a:solidFill>
              <a:latin typeface="Times New Roman" pitchFamily="18" charset="0"/>
              <a:sym typeface="Times New Roman" pitchFamily="18" charset="0"/>
            </a:endParaRPr>
          </a:p>
        </p:txBody>
      </p:sp>
    </p:spTree>
    <p:extLst>
      <p:ext uri="{BB962C8B-B14F-4D97-AF65-F5344CB8AC3E}">
        <p14:creationId xmlns:p14="http://schemas.microsoft.com/office/powerpoint/2010/main" val="416914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7163" y="1431636"/>
            <a:ext cx="11665527" cy="4575656"/>
          </a:xfrm>
        </p:spPr>
        <p:txBody>
          <a:bodyPr>
            <a:normAutofit/>
          </a:bodyPr>
          <a:lstStyle/>
          <a:p>
            <a:pPr marL="109728" indent="0">
              <a:buNone/>
            </a:pPr>
            <a:r>
              <a:rPr lang="zh-CN" altLang="en-US" sz="3200" b="1" dirty="0">
                <a:solidFill>
                  <a:srgbClr val="FF0000"/>
                </a:solidFill>
              </a:rPr>
              <a:t>失效</a:t>
            </a:r>
            <a:r>
              <a:rPr lang="en-US" altLang="zh-CN" sz="3200" b="1" dirty="0">
                <a:solidFill>
                  <a:srgbClr val="FF0000"/>
                </a:solidFill>
              </a:rPr>
              <a:t>/</a:t>
            </a:r>
            <a:r>
              <a:rPr lang="zh-CN" altLang="en-US" sz="3200" b="1" dirty="0">
                <a:solidFill>
                  <a:srgbClr val="FF0000"/>
                </a:solidFill>
              </a:rPr>
              <a:t>失败</a:t>
            </a:r>
            <a:endParaRPr lang="en-US" altLang="zh-CN" sz="3200" b="1" dirty="0">
              <a:solidFill>
                <a:srgbClr val="FF0000"/>
              </a:solidFill>
            </a:endParaRPr>
          </a:p>
          <a:p>
            <a:pPr>
              <a:lnSpc>
                <a:spcPct val="150000"/>
              </a:lnSpc>
              <a:spcBef>
                <a:spcPts val="600"/>
              </a:spcBef>
            </a:pPr>
            <a:r>
              <a:rPr lang="en-US" altLang="zh-CN" dirty="0"/>
              <a:t>FAILURE</a:t>
            </a:r>
            <a:r>
              <a:rPr lang="zh-CN" altLang="en-US" dirty="0"/>
              <a:t>等等</a:t>
            </a:r>
            <a:r>
              <a:rPr lang="en-US" altLang="zh-CN" dirty="0"/>
              <a:t>;</a:t>
            </a:r>
          </a:p>
          <a:p>
            <a:pPr>
              <a:lnSpc>
                <a:spcPct val="150000"/>
              </a:lnSpc>
              <a:spcBef>
                <a:spcPts val="600"/>
              </a:spcBef>
            </a:pPr>
            <a:r>
              <a:rPr lang="zh-CN" altLang="en-US" dirty="0"/>
              <a:t>定义：组件</a:t>
            </a:r>
            <a:r>
              <a:rPr lang="en-US" altLang="zh-CN" dirty="0"/>
              <a:t>/</a:t>
            </a:r>
            <a:r>
              <a:rPr lang="zh-CN" altLang="en-US" dirty="0"/>
              <a:t>系统与预期的交付、服务或结果存在的偏差</a:t>
            </a:r>
            <a:endParaRPr lang="en-US" altLang="zh-CN" dirty="0"/>
          </a:p>
          <a:p>
            <a:pPr>
              <a:lnSpc>
                <a:spcPct val="150000"/>
              </a:lnSpc>
              <a:spcBef>
                <a:spcPts val="600"/>
              </a:spcBef>
            </a:pPr>
            <a:r>
              <a:rPr lang="zh-CN" altLang="en-US" dirty="0"/>
              <a:t>外部失效是内部缺陷在执行测试软件时的外部反映。它是（规范说明）期望的值与实际（观察到）的值存在偏差，如系统的不正确的反应、崩溃、死机等</a:t>
            </a:r>
            <a:r>
              <a:rPr lang="en-US" altLang="zh-CN" dirty="0"/>
              <a:t>;</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相关术语</a:t>
            </a:r>
          </a:p>
        </p:txBody>
      </p:sp>
      <p:sp>
        <p:nvSpPr>
          <p:cNvPr id="5" name="副标题 2">
            <a:extLst>
              <a:ext uri="{FF2B5EF4-FFF2-40B4-BE49-F238E27FC236}">
                <a16:creationId xmlns:a16="http://schemas.microsoft.com/office/drawing/2014/main" id="{BC3DD061-18FF-4740-B0BF-4E1C1C7E30C2}"/>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en-US" altLang="zh-CN" sz="2800" b="1" dirty="0">
                <a:solidFill>
                  <a:schemeClr val="bg1">
                    <a:lumMod val="10000"/>
                  </a:schemeClr>
                </a:solidFill>
              </a:rPr>
              <a:t>Bug</a:t>
            </a:r>
            <a:r>
              <a:rPr lang="zh-CN" altLang="en-US" sz="2800" b="1" dirty="0">
                <a:solidFill>
                  <a:schemeClr val="bg1">
                    <a:lumMod val="10000"/>
                  </a:schemeClr>
                </a:solidFill>
              </a:rPr>
              <a:t>、</a:t>
            </a:r>
            <a:r>
              <a:rPr lang="en-US" altLang="zh-CN" sz="2800" b="1" dirty="0">
                <a:solidFill>
                  <a:schemeClr val="bg1">
                    <a:lumMod val="10000"/>
                  </a:schemeClr>
                </a:solidFill>
              </a:rPr>
              <a:t>Defect</a:t>
            </a:r>
            <a:r>
              <a:rPr lang="zh-CN" altLang="en-US" sz="2800" b="1" dirty="0">
                <a:solidFill>
                  <a:schemeClr val="bg1">
                    <a:lumMod val="10000"/>
                  </a:schemeClr>
                </a:solidFill>
              </a:rPr>
              <a:t>、</a:t>
            </a:r>
            <a:r>
              <a:rPr lang="en-US" altLang="zh-CN" sz="2800" b="1" dirty="0">
                <a:solidFill>
                  <a:schemeClr val="bg1">
                    <a:lumMod val="10000"/>
                  </a:schemeClr>
                </a:solidFill>
              </a:rPr>
              <a:t>Fault</a:t>
            </a:r>
            <a:r>
              <a:rPr lang="zh-CN" altLang="en-US" sz="2800" b="1" dirty="0">
                <a:solidFill>
                  <a:schemeClr val="bg1">
                    <a:lumMod val="10000"/>
                  </a:schemeClr>
                </a:solidFill>
              </a:rPr>
              <a:t> 、</a:t>
            </a:r>
            <a:r>
              <a:rPr lang="en-US" altLang="zh-CN" sz="2800" b="1" dirty="0">
                <a:solidFill>
                  <a:schemeClr val="bg1">
                    <a:lumMod val="10000"/>
                  </a:schemeClr>
                </a:solidFill>
              </a:rPr>
              <a:t>Failure </a:t>
            </a:r>
            <a:r>
              <a:rPr lang="zh-CN" altLang="en-US" sz="2800" b="1" dirty="0">
                <a:solidFill>
                  <a:schemeClr val="bg1">
                    <a:lumMod val="10000"/>
                  </a:schemeClr>
                </a:solidFill>
              </a:rPr>
              <a:t>、</a:t>
            </a:r>
            <a:r>
              <a:rPr lang="en-US" altLang="zh-CN" sz="2800" b="1" dirty="0">
                <a:solidFill>
                  <a:schemeClr val="bg1">
                    <a:lumMod val="10000"/>
                  </a:schemeClr>
                </a:solidFill>
              </a:rPr>
              <a:t> Error</a:t>
            </a:r>
            <a:r>
              <a:rPr lang="zh-CN" altLang="en-US" sz="2800" b="1" dirty="0">
                <a:solidFill>
                  <a:schemeClr val="bg1">
                    <a:lumMod val="10000"/>
                  </a:schemeClr>
                </a:solidFill>
              </a:rPr>
              <a:t>、 </a:t>
            </a:r>
            <a:r>
              <a:rPr lang="en-US" altLang="zh-CN" sz="2800" b="1" dirty="0">
                <a:solidFill>
                  <a:schemeClr val="bg1">
                    <a:lumMod val="10000"/>
                  </a:schemeClr>
                </a:solidFill>
              </a:rPr>
              <a:t>Exception</a:t>
            </a:r>
            <a:endParaRPr lang="zh-CN" altLang="en-US" sz="2800" dirty="0">
              <a:solidFill>
                <a:schemeClr val="bg1">
                  <a:lumMod val="10000"/>
                </a:schemeClr>
              </a:solidFill>
              <a:latin typeface="Times New Roman" pitchFamily="18" charset="0"/>
              <a:sym typeface="Times New Roman" pitchFamily="18" charset="0"/>
            </a:endParaRPr>
          </a:p>
        </p:txBody>
      </p:sp>
    </p:spTree>
    <p:extLst>
      <p:ext uri="{BB962C8B-B14F-4D97-AF65-F5344CB8AC3E}">
        <p14:creationId xmlns:p14="http://schemas.microsoft.com/office/powerpoint/2010/main" val="3818187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51051" y="3823396"/>
            <a:ext cx="2242592" cy="1570179"/>
          </a:xfrm>
        </p:spPr>
        <p:txBody>
          <a:bodyPr>
            <a:normAutofit/>
          </a:bodyPr>
          <a:lstStyle/>
          <a:p>
            <a:pPr marL="109728" indent="0" algn="ctr">
              <a:buNone/>
            </a:pPr>
            <a:r>
              <a:rPr lang="zh-CN" altLang="en-US" sz="2000" dirty="0"/>
              <a:t>程序人员犯了</a:t>
            </a:r>
            <a:endParaRPr lang="en-US" altLang="zh-CN" sz="2000" dirty="0"/>
          </a:p>
          <a:p>
            <a:pPr marL="109728" indent="0" algn="ctr">
              <a:buNone/>
            </a:pPr>
            <a:r>
              <a:rPr lang="zh-CN" altLang="en-US" sz="2000" dirty="0"/>
              <a:t>一个错误</a:t>
            </a:r>
            <a:endParaRPr lang="en-US" altLang="zh-CN" sz="2000" dirty="0"/>
          </a:p>
          <a:p>
            <a:pPr marL="109728" indent="0" algn="ctr">
              <a:buNone/>
            </a:pPr>
            <a:r>
              <a:rPr lang="en-US" altLang="zh-CN" sz="2000" dirty="0"/>
              <a:t>(mistake)</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术语之间的关系</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280221"/>
            <a:ext cx="41338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81" y="2132856"/>
            <a:ext cx="19335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1"/>
          <p:cNvSpPr txBox="1">
            <a:spLocks/>
          </p:cNvSpPr>
          <p:nvPr/>
        </p:nvSpPr>
        <p:spPr>
          <a:xfrm>
            <a:off x="4902374" y="3823396"/>
            <a:ext cx="2849810" cy="1570179"/>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buNone/>
            </a:pPr>
            <a:r>
              <a:rPr lang="zh-CN" altLang="en-US" sz="2000" dirty="0"/>
              <a:t>错误</a:t>
            </a:r>
            <a:r>
              <a:rPr lang="en-US" altLang="zh-CN" sz="2000" dirty="0"/>
              <a:t>(mistake)</a:t>
            </a:r>
            <a:r>
              <a:rPr lang="zh-CN" altLang="en-US" sz="2000" dirty="0"/>
              <a:t>在</a:t>
            </a:r>
          </a:p>
          <a:p>
            <a:pPr marL="109728" indent="0" algn="ctr">
              <a:buNone/>
            </a:pPr>
            <a:r>
              <a:rPr lang="zh-CN" altLang="en-US" sz="2000" dirty="0"/>
              <a:t>程序或软件中就表</a:t>
            </a:r>
          </a:p>
          <a:p>
            <a:pPr marL="109728" indent="0" algn="ctr">
              <a:buNone/>
            </a:pPr>
            <a:r>
              <a:rPr lang="zh-CN" altLang="en-US" sz="2000" dirty="0"/>
              <a:t>现为缺陷</a:t>
            </a:r>
          </a:p>
          <a:p>
            <a:pPr marL="109728" indent="0" algn="ctr">
              <a:buNone/>
            </a:pPr>
            <a:r>
              <a:rPr lang="en-US" altLang="zh-CN" sz="2000" dirty="0"/>
              <a:t>(defect/fault)</a:t>
            </a:r>
          </a:p>
        </p:txBody>
      </p:sp>
      <p:sp>
        <p:nvSpPr>
          <p:cNvPr id="7" name="内容占位符 1"/>
          <p:cNvSpPr txBox="1">
            <a:spLocks/>
          </p:cNvSpPr>
          <p:nvPr/>
        </p:nvSpPr>
        <p:spPr>
          <a:xfrm>
            <a:off x="7608168" y="3823396"/>
            <a:ext cx="3059832" cy="1570179"/>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ctr">
              <a:buNone/>
            </a:pPr>
            <a:r>
              <a:rPr lang="zh-CN" altLang="en-US" sz="2000" dirty="0"/>
              <a:t>运行带有缺陷</a:t>
            </a:r>
          </a:p>
          <a:p>
            <a:pPr marL="109728" indent="0" algn="ctr">
              <a:buNone/>
            </a:pPr>
            <a:r>
              <a:rPr lang="en-US" altLang="zh-CN" sz="2000" dirty="0"/>
              <a:t>(defect/fault)</a:t>
            </a:r>
            <a:r>
              <a:rPr lang="zh-CN" altLang="en-US" sz="2000" dirty="0"/>
              <a:t>的软</a:t>
            </a:r>
          </a:p>
          <a:p>
            <a:pPr marL="109728" indent="0" algn="ctr">
              <a:buNone/>
            </a:pPr>
            <a:r>
              <a:rPr lang="zh-CN" altLang="en-US" sz="2000" dirty="0"/>
              <a:t>件或者程序，就可能</a:t>
            </a:r>
          </a:p>
          <a:p>
            <a:pPr marL="109728" indent="0" algn="ctr">
              <a:buNone/>
            </a:pPr>
            <a:r>
              <a:rPr lang="zh-CN" altLang="en-US" sz="2000" dirty="0"/>
              <a:t>观察到失效</a:t>
            </a:r>
            <a:r>
              <a:rPr lang="en-US" altLang="zh-CN" sz="2000" dirty="0"/>
              <a:t>/</a:t>
            </a:r>
            <a:r>
              <a:rPr lang="zh-CN" altLang="en-US" sz="2000" dirty="0"/>
              <a:t>失败</a:t>
            </a:r>
          </a:p>
          <a:p>
            <a:pPr marL="109728" indent="0" algn="ctr">
              <a:buNone/>
            </a:pPr>
            <a:r>
              <a:rPr lang="en-US" altLang="zh-CN" sz="2000" dirty="0"/>
              <a:t>(fail/failure)</a:t>
            </a:r>
          </a:p>
        </p:txBody>
      </p:sp>
    </p:spTree>
    <p:extLst>
      <p:ext uri="{BB962C8B-B14F-4D97-AF65-F5344CB8AC3E}">
        <p14:creationId xmlns:p14="http://schemas.microsoft.com/office/powerpoint/2010/main" val="3692429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pic>
        <p:nvPicPr>
          <p:cNvPr id="3" name="图片 2">
            <a:extLst>
              <a:ext uri="{FF2B5EF4-FFF2-40B4-BE49-F238E27FC236}">
                <a16:creationId xmlns:a16="http://schemas.microsoft.com/office/drawing/2014/main" id="{5986F642-E0BF-430C-BDF2-B1C84F094A01}"/>
              </a:ext>
            </a:extLst>
          </p:cNvPr>
          <p:cNvPicPr>
            <a:picLocks noChangeAspect="1"/>
          </p:cNvPicPr>
          <p:nvPr/>
        </p:nvPicPr>
        <p:blipFill>
          <a:blip r:embed="rId3"/>
          <a:stretch>
            <a:fillRect/>
          </a:stretch>
        </p:blipFill>
        <p:spPr>
          <a:xfrm>
            <a:off x="0" y="122237"/>
            <a:ext cx="6858594" cy="5624047"/>
          </a:xfrm>
          <a:prstGeom prst="rect">
            <a:avLst/>
          </a:prstGeom>
        </p:spPr>
      </p:pic>
      <p:pic>
        <p:nvPicPr>
          <p:cNvPr id="7" name="图片 6">
            <a:extLst>
              <a:ext uri="{FF2B5EF4-FFF2-40B4-BE49-F238E27FC236}">
                <a16:creationId xmlns:a16="http://schemas.microsoft.com/office/drawing/2014/main" id="{C1957D33-CE9F-4443-9142-832C84C994D7}"/>
              </a:ext>
            </a:extLst>
          </p:cNvPr>
          <p:cNvPicPr>
            <a:picLocks noChangeAspect="1"/>
          </p:cNvPicPr>
          <p:nvPr/>
        </p:nvPicPr>
        <p:blipFill>
          <a:blip r:embed="rId4"/>
          <a:stretch>
            <a:fillRect/>
          </a:stretch>
        </p:blipFill>
        <p:spPr>
          <a:xfrm>
            <a:off x="7100621" y="122237"/>
            <a:ext cx="3086367" cy="3139712"/>
          </a:xfrm>
          <a:prstGeom prst="rect">
            <a:avLst/>
          </a:prstGeom>
        </p:spPr>
      </p:pic>
      <p:pic>
        <p:nvPicPr>
          <p:cNvPr id="8" name="图片 7">
            <a:extLst>
              <a:ext uri="{FF2B5EF4-FFF2-40B4-BE49-F238E27FC236}">
                <a16:creationId xmlns:a16="http://schemas.microsoft.com/office/drawing/2014/main" id="{3A566049-159F-4A34-B85E-7ACC6E8BA836}"/>
              </a:ext>
            </a:extLst>
          </p:cNvPr>
          <p:cNvPicPr>
            <a:picLocks noChangeAspect="1"/>
          </p:cNvPicPr>
          <p:nvPr/>
        </p:nvPicPr>
        <p:blipFill>
          <a:blip r:embed="rId5"/>
          <a:stretch>
            <a:fillRect/>
          </a:stretch>
        </p:blipFill>
        <p:spPr>
          <a:xfrm>
            <a:off x="4723753" y="1696901"/>
            <a:ext cx="7468247" cy="4907705"/>
          </a:xfrm>
          <a:prstGeom prst="rect">
            <a:avLst/>
          </a:prstGeom>
        </p:spPr>
      </p:pic>
    </p:spTree>
    <p:extLst>
      <p:ext uri="{BB962C8B-B14F-4D97-AF65-F5344CB8AC3E}">
        <p14:creationId xmlns:p14="http://schemas.microsoft.com/office/powerpoint/2010/main" val="400444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en-US" altLang="zh-CN" sz="2800" b="1" dirty="0">
                <a:solidFill>
                  <a:schemeClr val="bg1"/>
                </a:solidFill>
              </a:rPr>
              <a:t>Example — </a:t>
            </a:r>
            <a:r>
              <a:rPr lang="zh-CN" altLang="en-US" sz="2800" b="1" dirty="0">
                <a:solidFill>
                  <a:schemeClr val="bg1"/>
                </a:solidFill>
              </a:rPr>
              <a:t>计算数组元素平均值</a:t>
            </a:r>
            <a:endParaRPr lang="zh-CN" altLang="en-US" sz="2800" dirty="0">
              <a:solidFill>
                <a:schemeClr val="bg1"/>
              </a:solidFill>
              <a:latin typeface="Times New Roman" pitchFamily="18" charset="0"/>
              <a:sym typeface="Times New Roman" pitchFamily="18" charset="0"/>
            </a:endParaRPr>
          </a:p>
        </p:txBody>
      </p:sp>
      <p:sp>
        <p:nvSpPr>
          <p:cNvPr id="2" name="矩形 1">
            <a:extLst>
              <a:ext uri="{FF2B5EF4-FFF2-40B4-BE49-F238E27FC236}">
                <a16:creationId xmlns:a16="http://schemas.microsoft.com/office/drawing/2014/main" id="{8FACFE88-0E68-49A2-86CC-5C0AD6D0A703}"/>
              </a:ext>
            </a:extLst>
          </p:cNvPr>
          <p:cNvSpPr/>
          <p:nvPr/>
        </p:nvSpPr>
        <p:spPr>
          <a:xfrm>
            <a:off x="228600" y="1509236"/>
            <a:ext cx="6127812" cy="2246769"/>
          </a:xfrm>
          <a:prstGeom prst="rect">
            <a:avLst/>
          </a:prstGeom>
        </p:spPr>
        <p:txBody>
          <a:bodyPr wrap="square">
            <a:spAutoFit/>
          </a:bodyPr>
          <a:lstStyle/>
          <a:p>
            <a:pPr marL="285750" indent="-285750">
              <a:buClr>
                <a:schemeClr val="accent2"/>
              </a:buClr>
              <a:buFont typeface="Wingdings" panose="05000000000000000000" pitchFamily="2" charset="2"/>
              <a:buChar char="n"/>
            </a:pPr>
            <a:endParaRPr lang="en-US" altLang="zh-CN" sz="2800" b="0" i="0" u="none" strike="noStrike" dirty="0">
              <a:solidFill>
                <a:srgbClr val="393939"/>
              </a:solidFill>
              <a:effectLst/>
              <a:latin typeface="verdana" panose="020B0604030504040204" pitchFamily="34" charset="0"/>
            </a:endParaRPr>
          </a:p>
          <a:p>
            <a:pPr>
              <a:buClr>
                <a:schemeClr val="accent2"/>
              </a:buClr>
            </a:pPr>
            <a:r>
              <a:rPr lang="en-US" altLang="zh-CN" sz="2800" dirty="0">
                <a:solidFill>
                  <a:srgbClr val="393939"/>
                </a:solidFill>
                <a:latin typeface="verdana" panose="020B0604030504040204" pitchFamily="34" charset="0"/>
              </a:rPr>
              <a:t>for(int </a:t>
            </a:r>
            <a:r>
              <a:rPr lang="en-US" altLang="zh-CN" sz="2800" dirty="0" err="1">
                <a:solidFill>
                  <a:srgbClr val="393939"/>
                </a:solidFill>
                <a:latin typeface="verdana" panose="020B0604030504040204" pitchFamily="34" charset="0"/>
              </a:rPr>
              <a:t>i</a:t>
            </a:r>
            <a:r>
              <a:rPr lang="en-US" altLang="zh-CN" sz="2800" dirty="0">
                <a:solidFill>
                  <a:srgbClr val="393939"/>
                </a:solidFill>
                <a:latin typeface="verdana" panose="020B0604030504040204" pitchFamily="34" charset="0"/>
              </a:rPr>
              <a:t> = 1 ;</a:t>
            </a:r>
            <a:r>
              <a:rPr lang="en-US" altLang="zh-CN" sz="2800" dirty="0" err="1">
                <a:solidFill>
                  <a:srgbClr val="393939"/>
                </a:solidFill>
                <a:latin typeface="verdana" panose="020B0604030504040204" pitchFamily="34" charset="0"/>
              </a:rPr>
              <a:t>i</a:t>
            </a:r>
            <a:r>
              <a:rPr lang="en-US" altLang="zh-CN" sz="2800" dirty="0">
                <a:solidFill>
                  <a:srgbClr val="393939"/>
                </a:solidFill>
                <a:latin typeface="verdana" panose="020B0604030504040204" pitchFamily="34" charset="0"/>
              </a:rPr>
              <a:t> &lt;length; </a:t>
            </a:r>
            <a:r>
              <a:rPr lang="en-US" altLang="zh-CN" sz="2800" dirty="0" err="1">
                <a:solidFill>
                  <a:srgbClr val="393939"/>
                </a:solidFill>
                <a:latin typeface="verdana" panose="020B0604030504040204" pitchFamily="34" charset="0"/>
              </a:rPr>
              <a:t>i</a:t>
            </a:r>
            <a:r>
              <a:rPr lang="en-US" altLang="zh-CN" sz="2800" dirty="0">
                <a:solidFill>
                  <a:srgbClr val="393939"/>
                </a:solidFill>
                <a:latin typeface="verdana" panose="020B0604030504040204" pitchFamily="34" charset="0"/>
              </a:rPr>
              <a:t>++)</a:t>
            </a:r>
          </a:p>
          <a:p>
            <a:pPr>
              <a:buClr>
                <a:schemeClr val="accent2"/>
              </a:buClr>
            </a:pPr>
            <a:r>
              <a:rPr lang="en-US" altLang="zh-CN" sz="2800" dirty="0">
                <a:solidFill>
                  <a:srgbClr val="393939"/>
                </a:solidFill>
                <a:latin typeface="verdana" panose="020B0604030504040204" pitchFamily="34" charset="0"/>
              </a:rPr>
              <a:t>    sum = sum + number[</a:t>
            </a:r>
            <a:r>
              <a:rPr lang="en-US" altLang="zh-CN" sz="2800" dirty="0" err="1">
                <a:solidFill>
                  <a:srgbClr val="393939"/>
                </a:solidFill>
                <a:latin typeface="verdana" panose="020B0604030504040204" pitchFamily="34" charset="0"/>
              </a:rPr>
              <a:t>i</a:t>
            </a:r>
            <a:r>
              <a:rPr lang="en-US" altLang="zh-CN" sz="2800" dirty="0">
                <a:solidFill>
                  <a:srgbClr val="393939"/>
                </a:solidFill>
                <a:latin typeface="verdana" panose="020B0604030504040204" pitchFamily="34" charset="0"/>
              </a:rPr>
              <a:t>];</a:t>
            </a:r>
          </a:p>
          <a:p>
            <a:pPr>
              <a:buClr>
                <a:schemeClr val="accent2"/>
              </a:buClr>
            </a:pPr>
            <a:r>
              <a:rPr lang="en-US" altLang="zh-CN" sz="2800" dirty="0">
                <a:solidFill>
                  <a:srgbClr val="393939"/>
                </a:solidFill>
                <a:latin typeface="verdana" panose="020B0604030504040204" pitchFamily="34" charset="0"/>
              </a:rPr>
              <a:t>avg = sum/(float)length;</a:t>
            </a:r>
          </a:p>
          <a:p>
            <a:pPr>
              <a:buClr>
                <a:schemeClr val="accent2"/>
              </a:buClr>
            </a:pPr>
            <a:r>
              <a:rPr lang="en-US" altLang="zh-CN" sz="2800" dirty="0" err="1">
                <a:solidFill>
                  <a:srgbClr val="393939"/>
                </a:solidFill>
                <a:latin typeface="verdana" panose="020B0604030504040204" pitchFamily="34" charset="0"/>
              </a:rPr>
              <a:t>cout</a:t>
            </a:r>
            <a:r>
              <a:rPr lang="en-US" altLang="zh-CN" sz="2800" dirty="0">
                <a:solidFill>
                  <a:srgbClr val="393939"/>
                </a:solidFill>
                <a:latin typeface="verdana" panose="020B0604030504040204" pitchFamily="34" charset="0"/>
              </a:rPr>
              <a:t>&lt;&lt;avg;</a:t>
            </a:r>
          </a:p>
        </p:txBody>
      </p:sp>
      <p:sp>
        <p:nvSpPr>
          <p:cNvPr id="7" name="矩形 6">
            <a:extLst>
              <a:ext uri="{FF2B5EF4-FFF2-40B4-BE49-F238E27FC236}">
                <a16:creationId xmlns:a16="http://schemas.microsoft.com/office/drawing/2014/main" id="{8D4A9385-0751-4263-837E-997F0EBF30C2}"/>
              </a:ext>
            </a:extLst>
          </p:cNvPr>
          <p:cNvSpPr/>
          <p:nvPr/>
        </p:nvSpPr>
        <p:spPr>
          <a:xfrm>
            <a:off x="5905142" y="1986242"/>
            <a:ext cx="5156435" cy="523220"/>
          </a:xfrm>
          <a:prstGeom prst="rect">
            <a:avLst/>
          </a:prstGeom>
          <a:solidFill>
            <a:schemeClr val="bg2"/>
          </a:solidFill>
        </p:spPr>
        <p:txBody>
          <a:bodyPr wrap="square">
            <a:spAutoFit/>
          </a:bodyPr>
          <a:lstStyle/>
          <a:p>
            <a:pPr>
              <a:buClr>
                <a:schemeClr val="accent2"/>
              </a:buClr>
            </a:pPr>
            <a:r>
              <a:rPr lang="en-US" altLang="zh-CN" sz="2800" dirty="0" err="1">
                <a:solidFill>
                  <a:srgbClr val="393939"/>
                </a:solidFill>
                <a:latin typeface="verdana" panose="020B0604030504040204" pitchFamily="34" charset="0"/>
              </a:rPr>
              <a:t>i</a:t>
            </a:r>
            <a:r>
              <a:rPr lang="zh-CN" altLang="en-US" sz="2800" dirty="0">
                <a:solidFill>
                  <a:srgbClr val="393939"/>
                </a:solidFill>
                <a:latin typeface="verdana" panose="020B0604030504040204" pitchFamily="34" charset="0"/>
              </a:rPr>
              <a:t>应从</a:t>
            </a:r>
            <a:r>
              <a:rPr lang="en-US" altLang="zh-CN" sz="2800" dirty="0">
                <a:solidFill>
                  <a:srgbClr val="393939"/>
                </a:solidFill>
                <a:latin typeface="verdana" panose="020B0604030504040204" pitchFamily="34" charset="0"/>
              </a:rPr>
              <a:t>0</a:t>
            </a:r>
            <a:r>
              <a:rPr lang="zh-CN" altLang="en-US" sz="2800" dirty="0">
                <a:solidFill>
                  <a:srgbClr val="393939"/>
                </a:solidFill>
                <a:latin typeface="verdana" panose="020B0604030504040204" pitchFamily="34" charset="0"/>
              </a:rPr>
              <a:t>开始，静态缺陷</a:t>
            </a:r>
            <a:r>
              <a:rPr lang="en-US" altLang="zh-CN" sz="2800" dirty="0">
                <a:solidFill>
                  <a:srgbClr val="393939"/>
                </a:solidFill>
                <a:latin typeface="verdana" panose="020B0604030504040204" pitchFamily="34" charset="0"/>
              </a:rPr>
              <a:t> fault</a:t>
            </a:r>
          </a:p>
        </p:txBody>
      </p:sp>
      <p:sp>
        <p:nvSpPr>
          <p:cNvPr id="8" name="矩形 7">
            <a:extLst>
              <a:ext uri="{FF2B5EF4-FFF2-40B4-BE49-F238E27FC236}">
                <a16:creationId xmlns:a16="http://schemas.microsoft.com/office/drawing/2014/main" id="{577185F8-C0E0-416C-8022-413404EAD9E9}"/>
              </a:ext>
            </a:extLst>
          </p:cNvPr>
          <p:cNvSpPr/>
          <p:nvPr/>
        </p:nvSpPr>
        <p:spPr>
          <a:xfrm>
            <a:off x="5905142" y="2617203"/>
            <a:ext cx="5795627" cy="523220"/>
          </a:xfrm>
          <a:prstGeom prst="rect">
            <a:avLst/>
          </a:prstGeom>
          <a:solidFill>
            <a:schemeClr val="bg2"/>
          </a:solidFill>
        </p:spPr>
        <p:txBody>
          <a:bodyPr wrap="square">
            <a:spAutoFit/>
          </a:bodyPr>
          <a:lstStyle/>
          <a:p>
            <a:pPr>
              <a:buClr>
                <a:schemeClr val="accent2"/>
              </a:buClr>
            </a:pPr>
            <a:r>
              <a:rPr lang="zh-CN" altLang="en-US" sz="2800" dirty="0">
                <a:solidFill>
                  <a:srgbClr val="393939"/>
                </a:solidFill>
                <a:latin typeface="verdana" panose="020B0604030504040204" pitchFamily="34" charset="0"/>
              </a:rPr>
              <a:t>运行时输入</a:t>
            </a:r>
            <a:r>
              <a:rPr lang="en-US" altLang="zh-CN" sz="2800" dirty="0">
                <a:solidFill>
                  <a:srgbClr val="393939"/>
                </a:solidFill>
                <a:latin typeface="verdana" panose="020B0604030504040204" pitchFamily="34" charset="0"/>
              </a:rPr>
              <a:t>3</a:t>
            </a:r>
            <a:r>
              <a:rPr lang="zh-CN" altLang="en-US" sz="2800" dirty="0">
                <a:solidFill>
                  <a:srgbClr val="393939"/>
                </a:solidFill>
                <a:latin typeface="verdana" panose="020B0604030504040204" pitchFamily="34" charset="0"/>
              </a:rPr>
              <a:t>，</a:t>
            </a:r>
            <a:r>
              <a:rPr lang="en-US" altLang="zh-CN" sz="2800" dirty="0">
                <a:solidFill>
                  <a:srgbClr val="393939"/>
                </a:solidFill>
                <a:latin typeface="verdana" panose="020B0604030504040204" pitchFamily="34" charset="0"/>
              </a:rPr>
              <a:t>4</a:t>
            </a:r>
            <a:r>
              <a:rPr lang="zh-CN" altLang="en-US" sz="2800" dirty="0">
                <a:solidFill>
                  <a:srgbClr val="393939"/>
                </a:solidFill>
                <a:latin typeface="verdana" panose="020B0604030504040204" pitchFamily="34" charset="0"/>
              </a:rPr>
              <a:t>，</a:t>
            </a:r>
            <a:r>
              <a:rPr lang="en-US" altLang="zh-CN" sz="2800" dirty="0">
                <a:solidFill>
                  <a:srgbClr val="393939"/>
                </a:solidFill>
                <a:latin typeface="verdana" panose="020B0604030504040204" pitchFamily="34" charset="0"/>
              </a:rPr>
              <a:t>5</a:t>
            </a:r>
            <a:r>
              <a:rPr lang="zh-CN" altLang="en-US" sz="2800" dirty="0">
                <a:solidFill>
                  <a:srgbClr val="393939"/>
                </a:solidFill>
                <a:latin typeface="verdana" panose="020B0604030504040204" pitchFamily="34" charset="0"/>
              </a:rPr>
              <a:t>，</a:t>
            </a:r>
            <a:r>
              <a:rPr lang="en-US" altLang="zh-CN" sz="2800" dirty="0">
                <a:solidFill>
                  <a:srgbClr val="393939"/>
                </a:solidFill>
                <a:latin typeface="verdana" panose="020B0604030504040204" pitchFamily="34" charset="0"/>
              </a:rPr>
              <a:t>sum error</a:t>
            </a:r>
          </a:p>
        </p:txBody>
      </p:sp>
      <p:sp>
        <p:nvSpPr>
          <p:cNvPr id="9" name="矩形 8">
            <a:extLst>
              <a:ext uri="{FF2B5EF4-FFF2-40B4-BE49-F238E27FC236}">
                <a16:creationId xmlns:a16="http://schemas.microsoft.com/office/drawing/2014/main" id="{192C4E1F-691D-40DA-9A9C-99D32EEC4515}"/>
              </a:ext>
            </a:extLst>
          </p:cNvPr>
          <p:cNvSpPr/>
          <p:nvPr/>
        </p:nvSpPr>
        <p:spPr>
          <a:xfrm>
            <a:off x="5905142" y="3318182"/>
            <a:ext cx="5795627" cy="523220"/>
          </a:xfrm>
          <a:prstGeom prst="rect">
            <a:avLst/>
          </a:prstGeom>
          <a:solidFill>
            <a:schemeClr val="bg2"/>
          </a:solidFill>
        </p:spPr>
        <p:txBody>
          <a:bodyPr wrap="square">
            <a:spAutoFit/>
          </a:bodyPr>
          <a:lstStyle/>
          <a:p>
            <a:pPr>
              <a:buClr>
                <a:schemeClr val="accent2"/>
              </a:buClr>
            </a:pPr>
            <a:r>
              <a:rPr lang="zh-CN" altLang="en-US" sz="2800" dirty="0">
                <a:solidFill>
                  <a:srgbClr val="393939"/>
                </a:solidFill>
                <a:latin typeface="verdana" panose="020B0604030504040204" pitchFamily="34" charset="0"/>
              </a:rPr>
              <a:t>平均值感知到</a:t>
            </a:r>
            <a:r>
              <a:rPr lang="en-US" altLang="zh-CN" sz="2800" dirty="0">
                <a:solidFill>
                  <a:srgbClr val="393939"/>
                </a:solidFill>
                <a:latin typeface="verdana" panose="020B0604030504040204" pitchFamily="34" charset="0"/>
              </a:rPr>
              <a:t>error</a:t>
            </a:r>
            <a:r>
              <a:rPr lang="zh-CN" altLang="en-US" sz="2800" dirty="0">
                <a:solidFill>
                  <a:srgbClr val="393939"/>
                </a:solidFill>
                <a:latin typeface="verdana" panose="020B0604030504040204" pitchFamily="34" charset="0"/>
              </a:rPr>
              <a:t>，</a:t>
            </a:r>
            <a:r>
              <a:rPr lang="en-US" altLang="zh-CN" sz="2800" dirty="0">
                <a:solidFill>
                  <a:srgbClr val="393939"/>
                </a:solidFill>
                <a:latin typeface="verdana" panose="020B0604030504040204" pitchFamily="34" charset="0"/>
              </a:rPr>
              <a:t>failure</a:t>
            </a:r>
          </a:p>
        </p:txBody>
      </p:sp>
    </p:spTree>
    <p:extLst>
      <p:ext uri="{BB962C8B-B14F-4D97-AF65-F5344CB8AC3E}">
        <p14:creationId xmlns:p14="http://schemas.microsoft.com/office/powerpoint/2010/main" val="264742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D96A7C0-8688-4893-B2E4-CF68731B8FBE}"/>
              </a:ext>
            </a:extLst>
          </p:cNvPr>
          <p:cNvSpPr txBox="1"/>
          <p:nvPr>
            <p:custDataLst>
              <p:tags r:id="rId2"/>
            </p:custDataLst>
          </p:nvPr>
        </p:nvSpPr>
        <p:spPr>
          <a:xfrm>
            <a:off x="1219200" y="1701873"/>
            <a:ext cx="9753600" cy="2629981"/>
          </a:xfrm>
          <a:prstGeom prst="rect">
            <a:avLst/>
          </a:prstGeom>
          <a:noFill/>
        </p:spPr>
        <p:txBody>
          <a:bodyPr vert="horz" wrap="square" rtlCol="0" anchor="ctr" anchorCtr="0">
            <a:noAutofit/>
          </a:bodyPr>
          <a:lstStyle/>
          <a:p>
            <a:pPr algn="just"/>
            <a:r>
              <a:rPr lang="fr-FR" altLang="zh-CN" sz="2400" dirty="0">
                <a:solidFill>
                  <a:srgbClr val="323232"/>
                </a:solidFill>
                <a:latin typeface="&amp;quot"/>
              </a:rPr>
              <a:t>int main() </a:t>
            </a:r>
            <a:r>
              <a:rPr lang="en-US" altLang="zh-CN" sz="2400" dirty="0">
                <a:solidFill>
                  <a:srgbClr val="323232"/>
                </a:solidFill>
                <a:latin typeface="&amp;quot"/>
              </a:rPr>
              <a:t>//</a:t>
            </a:r>
            <a:r>
              <a:rPr lang="zh-CN" altLang="en-US" sz="2400" dirty="0">
                <a:solidFill>
                  <a:srgbClr val="323232"/>
                </a:solidFill>
                <a:latin typeface="&amp;quot"/>
              </a:rPr>
              <a:t>下面的程序用于抽对应序号的学生进行课堂点名</a:t>
            </a:r>
            <a:endParaRPr lang="fr-FR" altLang="zh-CN" sz="2400" dirty="0">
              <a:solidFill>
                <a:srgbClr val="323232"/>
              </a:solidFill>
              <a:latin typeface="&amp;quot"/>
            </a:endParaRPr>
          </a:p>
          <a:p>
            <a:pPr algn="just"/>
            <a:r>
              <a:rPr lang="fr-FR" altLang="zh-CN" sz="2400" dirty="0">
                <a:solidFill>
                  <a:srgbClr val="323232"/>
                </a:solidFill>
                <a:latin typeface="&amp;quot"/>
              </a:rPr>
              <a:t>{</a:t>
            </a:r>
          </a:p>
          <a:p>
            <a:pPr algn="just"/>
            <a:r>
              <a:rPr lang="en-US" altLang="zh-CN" sz="2400" dirty="0">
                <a:solidFill>
                  <a:srgbClr val="323232"/>
                </a:solidFill>
                <a:latin typeface="&amp;quot"/>
              </a:rPr>
              <a:t>int x = rand()%100</a:t>
            </a:r>
            <a:r>
              <a:rPr lang="fr-FR" altLang="zh-CN" sz="2400" dirty="0">
                <a:solidFill>
                  <a:srgbClr val="323232"/>
                </a:solidFill>
                <a:latin typeface="&amp;quot"/>
              </a:rPr>
              <a:t>;</a:t>
            </a:r>
          </a:p>
          <a:p>
            <a:pPr algn="just"/>
            <a:r>
              <a:rPr lang="fr-FR" altLang="zh-CN" sz="2400" dirty="0">
                <a:solidFill>
                  <a:srgbClr val="323232"/>
                </a:solidFill>
                <a:latin typeface="&amp;quot"/>
              </a:rPr>
              <a:t>printf(“%d”,x);</a:t>
            </a:r>
          </a:p>
          <a:p>
            <a:pPr algn="just"/>
            <a:r>
              <a:rPr lang="fr-FR" altLang="zh-CN" sz="2400" dirty="0">
                <a:solidFill>
                  <a:srgbClr val="323232"/>
                </a:solidFill>
                <a:latin typeface="&amp;quot"/>
              </a:rPr>
              <a:t>}</a:t>
            </a:r>
          </a:p>
          <a:p>
            <a:pPr algn="just"/>
            <a:endParaRPr lang="en-US" altLang="zh-CN" sz="2400" dirty="0">
              <a:solidFill>
                <a:srgbClr val="323232"/>
              </a:solidFill>
              <a:latin typeface="&amp;quot"/>
            </a:endParaRPr>
          </a:p>
          <a:p>
            <a:pPr algn="just"/>
            <a:r>
              <a:rPr lang="zh-CN" altLang="en-US" sz="2400" dirty="0">
                <a:solidFill>
                  <a:srgbClr val="323232"/>
                </a:solidFill>
                <a:latin typeface="&amp;quot"/>
              </a:rPr>
              <a:t>是否有问题，如有，你认为是什么？</a:t>
            </a:r>
            <a:endParaRPr lang="fr-FR" altLang="zh-CN" sz="2400" dirty="0">
              <a:solidFill>
                <a:srgbClr val="323232"/>
              </a:solidFill>
              <a:latin typeface="&amp;quot"/>
            </a:endParaRPr>
          </a:p>
        </p:txBody>
      </p:sp>
      <p:sp>
        <p:nvSpPr>
          <p:cNvPr id="7" name="矩形: 圆角 6">
            <a:extLst>
              <a:ext uri="{FF2B5EF4-FFF2-40B4-BE49-F238E27FC236}">
                <a16:creationId xmlns:a16="http://schemas.microsoft.com/office/drawing/2014/main" id="{F1F13008-BE2D-4A15-8574-AAAED3CA4F97}"/>
              </a:ext>
            </a:extLst>
          </p:cNvPr>
          <p:cNvSpPr/>
          <p:nvPr>
            <p:custDataLst>
              <p:tags r:id="rId3"/>
            </p:custDataLst>
          </p:nvPr>
        </p:nvSpPr>
        <p:spPr bwMode="auto">
          <a:xfrm>
            <a:off x="4142983" y="5098976"/>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504F6027-8F1E-449D-B9B3-C49F7A47625A}"/>
              </a:ext>
            </a:extLst>
          </p:cNvPr>
          <p:cNvSpPr/>
          <p:nvPr>
            <p:custDataLst>
              <p:tags r:id="rId4"/>
            </p:custDataLst>
          </p:nvPr>
        </p:nvSpPr>
        <p:spPr bwMode="auto">
          <a:xfrm>
            <a:off x="95250" y="5971223"/>
            <a:ext cx="12192000" cy="48768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defTabSz="457200" fontAlgn="base">
              <a:spcBef>
                <a:spcPct val="0"/>
              </a:spcBef>
              <a:spcAft>
                <a:spcPct val="0"/>
              </a:spcAft>
            </a:pPr>
            <a:r>
              <a:rPr kumimoji="0" lang="zh-CN" altLang="en-US"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600" b="0" i="0" u="none" strike="noStrike" cap="none" normalizeH="0" baseline="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89014C14-05DD-4B06-8927-8E7BD2E145B4}"/>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DD7E543-32B5-4BCD-9A83-2628BF46FD36}"/>
                </a:ext>
              </a:extLst>
            </p:cNvPr>
            <p:cNvSpPr/>
            <p:nvPr>
              <p:custDataLst>
                <p:tags r:id="rId7"/>
              </p:custDataLst>
            </p:nvPr>
          </p:nvSpPr>
          <p:spPr bwMode="auto">
            <a:xfrm>
              <a:off x="0" y="0"/>
              <a:ext cx="12192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ColorBlock">
              <a:extLst>
                <a:ext uri="{FF2B5EF4-FFF2-40B4-BE49-F238E27FC236}">
                  <a16:creationId xmlns:a16="http://schemas.microsoft.com/office/drawing/2014/main" id="{8C6ED6DC-9562-4A52-9661-E28930DC360A}"/>
                </a:ext>
              </a:extLst>
            </p:cNvPr>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TypeText">
              <a:extLst>
                <a:ext uri="{FF2B5EF4-FFF2-40B4-BE49-F238E27FC236}">
                  <a16:creationId xmlns:a16="http://schemas.microsoft.com/office/drawing/2014/main" id="{3263A2E1-DE89-4FA0-909A-4C41B3AE5A64}"/>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061E52FD-9566-4C6C-B3F5-F840A8165996}"/>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41F1CF3-755C-4CC3-A1BC-81AB77FC6508}"/>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62427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505527"/>
            <a:ext cx="11942618" cy="4501765"/>
          </a:xfrm>
        </p:spPr>
        <p:txBody>
          <a:bodyPr>
            <a:normAutofit fontScale="92500"/>
          </a:bodyPr>
          <a:lstStyle/>
          <a:p>
            <a:pPr>
              <a:lnSpc>
                <a:spcPct val="150000"/>
              </a:lnSpc>
              <a:spcBef>
                <a:spcPts val="600"/>
              </a:spcBef>
            </a:pPr>
            <a:r>
              <a:rPr lang="zh-CN" altLang="en-US" dirty="0"/>
              <a:t>缺陷是由于人为错误或者环境因素导致软件系统中存在的瑕疵；</a:t>
            </a:r>
          </a:p>
          <a:p>
            <a:pPr>
              <a:lnSpc>
                <a:spcPct val="150000"/>
              </a:lnSpc>
              <a:spcBef>
                <a:spcPts val="600"/>
              </a:spcBef>
            </a:pPr>
            <a:r>
              <a:rPr lang="zh-CN" altLang="en-US" dirty="0"/>
              <a:t>运行存在缺陷的软件系统，并不一定会产生运行错误或对用户产生消极的影响，即失效；</a:t>
            </a:r>
          </a:p>
          <a:p>
            <a:pPr>
              <a:lnSpc>
                <a:spcPct val="150000"/>
              </a:lnSpc>
              <a:spcBef>
                <a:spcPts val="600"/>
              </a:spcBef>
            </a:pPr>
            <a:r>
              <a:rPr lang="zh-CN" altLang="en-US" dirty="0"/>
              <a:t>假如运行存在缺陷的软件系统，发生了错误或者对用户产生了影响，这就是失效；</a:t>
            </a:r>
          </a:p>
          <a:p>
            <a:pPr>
              <a:lnSpc>
                <a:spcPct val="150000"/>
              </a:lnSpc>
              <a:spcBef>
                <a:spcPts val="600"/>
              </a:spcBef>
            </a:pPr>
            <a:r>
              <a:rPr lang="zh-CN" altLang="en-US" dirty="0"/>
              <a:t>一个缺陷的存在不一定会产生失效，但是有的缺陷可以产生非常多的失效；</a:t>
            </a:r>
          </a:p>
          <a:p>
            <a:pPr>
              <a:lnSpc>
                <a:spcPct val="150000"/>
              </a:lnSpc>
              <a:spcBef>
                <a:spcPts val="600"/>
              </a:spcBef>
            </a:pPr>
            <a:r>
              <a:rPr lang="zh-CN" altLang="en-US" dirty="0"/>
              <a:t>缺陷屏蔽：一个缺陷会被测试对象中的另外缺陷所掩盖；</a:t>
            </a:r>
            <a:endParaRPr lang="en-US" altLang="zh-CN" dirty="0"/>
          </a:p>
        </p:txBody>
      </p:sp>
      <p:sp>
        <p:nvSpPr>
          <p:cNvPr id="3" name="标题 2"/>
          <p:cNvSpPr>
            <a:spLocks noGrp="1"/>
          </p:cNvSpPr>
          <p:nvPr>
            <p:ph type="title"/>
          </p:nvPr>
        </p:nvSpPr>
        <p:spPr>
          <a:xfrm>
            <a:off x="152400" y="357765"/>
            <a:ext cx="8229600" cy="562074"/>
          </a:xfrm>
        </p:spPr>
        <p:txBody>
          <a:bodyPr>
            <a:normAutofit fontScale="90000"/>
          </a:bodyPr>
          <a:lstStyle/>
          <a:p>
            <a:r>
              <a:rPr lang="zh-CN" altLang="en-US" sz="3200" dirty="0"/>
              <a:t>术语之间的关系</a:t>
            </a:r>
          </a:p>
        </p:txBody>
      </p:sp>
    </p:spTree>
    <p:extLst>
      <p:ext uri="{BB962C8B-B14F-4D97-AF65-F5344CB8AC3E}">
        <p14:creationId xmlns:p14="http://schemas.microsoft.com/office/powerpoint/2010/main" val="3513725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641927" y="254577"/>
            <a:ext cx="8229600" cy="491654"/>
          </a:xfrm>
        </p:spPr>
        <p:txBody>
          <a:bodyPr>
            <a:normAutofit fontScale="90000"/>
          </a:bodyPr>
          <a:lstStyle/>
          <a:p>
            <a:r>
              <a:rPr lang="zh-CN" altLang="en-US" sz="3200" dirty="0"/>
              <a:t>软件测试的起源与历史</a:t>
            </a:r>
          </a:p>
        </p:txBody>
      </p:sp>
      <p:sp>
        <p:nvSpPr>
          <p:cNvPr id="7" name="内容占位符 4"/>
          <p:cNvSpPr>
            <a:spLocks noGrp="1"/>
          </p:cNvSpPr>
          <p:nvPr>
            <p:ph sz="quarter" idx="4294967295"/>
          </p:nvPr>
        </p:nvSpPr>
        <p:spPr>
          <a:xfrm>
            <a:off x="641926" y="1352049"/>
            <a:ext cx="3625273" cy="4621353"/>
          </a:xfrm>
          <a:prstGeom prst="rect">
            <a:avLst/>
          </a:prstGeom>
        </p:spPr>
        <p:txBody>
          <a:bodyPr>
            <a:normAutofit/>
          </a:bodyPr>
          <a:lstStyle/>
          <a:p>
            <a:pPr marL="109728" indent="0">
              <a:lnSpc>
                <a:spcPct val="160000"/>
              </a:lnSpc>
              <a:spcBef>
                <a:spcPts val="600"/>
              </a:spcBef>
              <a:buNone/>
            </a:pPr>
            <a:r>
              <a:rPr lang="en-US" altLang="zh-CN" sz="2000" dirty="0"/>
              <a:t>60</a:t>
            </a:r>
            <a:r>
              <a:rPr lang="zh-CN" altLang="en-US" sz="2000" dirty="0"/>
              <a:t>年代以前：</a:t>
            </a:r>
            <a:r>
              <a:rPr lang="zh-CN" altLang="en-US" sz="1400" dirty="0"/>
              <a:t>（调试时代）</a:t>
            </a:r>
            <a:endParaRPr lang="en-US" altLang="zh-CN" sz="1400" dirty="0"/>
          </a:p>
          <a:p>
            <a:pPr marL="109728" indent="0">
              <a:lnSpc>
                <a:spcPct val="160000"/>
              </a:lnSpc>
              <a:spcBef>
                <a:spcPts val="600"/>
              </a:spcBef>
              <a:buNone/>
            </a:pPr>
            <a:r>
              <a:rPr lang="en-US" altLang="zh-CN" sz="2000" dirty="0"/>
              <a:t>70</a:t>
            </a:r>
            <a:r>
              <a:rPr lang="zh-CN" altLang="en-US" sz="2000" dirty="0"/>
              <a:t>年代初</a:t>
            </a:r>
            <a:r>
              <a:rPr lang="zh-CN" altLang="en-US" sz="2000" dirty="0">
                <a:sym typeface="Wingdings" panose="05000000000000000000" pitchFamily="2" charset="2"/>
              </a:rPr>
              <a:t>：</a:t>
            </a:r>
            <a:r>
              <a:rPr lang="zh-CN" altLang="en-US" sz="1500" dirty="0">
                <a:sym typeface="Wingdings" panose="05000000000000000000" pitchFamily="2" charset="2"/>
              </a:rPr>
              <a:t>（报喜时代）</a:t>
            </a:r>
            <a:endParaRPr lang="en-US" altLang="zh-CN" sz="1500" dirty="0"/>
          </a:p>
          <a:p>
            <a:pPr marL="109728" indent="0">
              <a:lnSpc>
                <a:spcPct val="160000"/>
              </a:lnSpc>
              <a:spcBef>
                <a:spcPts val="600"/>
              </a:spcBef>
              <a:buNone/>
            </a:pPr>
            <a:r>
              <a:rPr lang="en-US" altLang="zh-CN" sz="2000" dirty="0"/>
              <a:t>70</a:t>
            </a:r>
            <a:r>
              <a:rPr lang="zh-CN" altLang="en-US" sz="2000" dirty="0"/>
              <a:t>年代末</a:t>
            </a:r>
            <a:r>
              <a:rPr lang="zh-CN" altLang="en-US" sz="2000" dirty="0">
                <a:sym typeface="Wingdings" panose="05000000000000000000" pitchFamily="2" charset="2"/>
              </a:rPr>
              <a:t>：</a:t>
            </a:r>
            <a:r>
              <a:rPr lang="zh-CN" altLang="en-US" sz="1500" dirty="0">
                <a:sym typeface="Wingdings" panose="05000000000000000000" pitchFamily="2" charset="2"/>
              </a:rPr>
              <a:t>（报忧时代）</a:t>
            </a:r>
            <a:endParaRPr lang="en-US" altLang="zh-CN" sz="1500" dirty="0"/>
          </a:p>
          <a:p>
            <a:pPr marL="109728" indent="0">
              <a:lnSpc>
                <a:spcPct val="160000"/>
              </a:lnSpc>
              <a:spcBef>
                <a:spcPts val="600"/>
              </a:spcBef>
              <a:buNone/>
            </a:pPr>
            <a:r>
              <a:rPr lang="en-US" altLang="zh-CN" sz="2000" dirty="0"/>
              <a:t>80</a:t>
            </a:r>
            <a:r>
              <a:rPr lang="zh-CN" altLang="en-US" sz="2000" dirty="0"/>
              <a:t>年代</a:t>
            </a:r>
            <a:r>
              <a:rPr lang="zh-CN" altLang="en-US" sz="2000" dirty="0">
                <a:sym typeface="Wingdings" panose="05000000000000000000" pitchFamily="2" charset="2"/>
              </a:rPr>
              <a:t>：</a:t>
            </a:r>
            <a:r>
              <a:rPr lang="zh-CN" altLang="en-US" sz="1500" dirty="0">
                <a:sym typeface="Wingdings" panose="05000000000000000000" pitchFamily="2" charset="2"/>
              </a:rPr>
              <a:t>（标准制定时代）</a:t>
            </a:r>
            <a:endParaRPr lang="en-US" altLang="zh-CN" sz="1500" dirty="0"/>
          </a:p>
          <a:p>
            <a:pPr marL="109728" indent="0">
              <a:lnSpc>
                <a:spcPct val="160000"/>
              </a:lnSpc>
              <a:spcBef>
                <a:spcPts val="600"/>
              </a:spcBef>
              <a:buNone/>
            </a:pPr>
            <a:r>
              <a:rPr lang="en-US" altLang="zh-CN" sz="2000" dirty="0"/>
              <a:t>80</a:t>
            </a:r>
            <a:r>
              <a:rPr lang="zh-CN" altLang="en-US" sz="2000" dirty="0"/>
              <a:t>年代后期</a:t>
            </a:r>
            <a:r>
              <a:rPr lang="zh-CN" altLang="en-US" sz="2000" dirty="0">
                <a:sym typeface="Wingdings" panose="05000000000000000000" pitchFamily="2" charset="2"/>
              </a:rPr>
              <a:t>：</a:t>
            </a:r>
            <a:r>
              <a:rPr lang="zh-CN" altLang="en-US" sz="1400" dirty="0">
                <a:sym typeface="Wingdings" panose="05000000000000000000" pitchFamily="2" charset="2"/>
              </a:rPr>
              <a:t>（标准制定时代）</a:t>
            </a:r>
            <a:endParaRPr lang="en-US" altLang="zh-CN" sz="1400" dirty="0"/>
          </a:p>
          <a:p>
            <a:pPr marL="109728" indent="0">
              <a:lnSpc>
                <a:spcPct val="160000"/>
              </a:lnSpc>
              <a:spcBef>
                <a:spcPts val="600"/>
              </a:spcBef>
              <a:buNone/>
            </a:pPr>
            <a:r>
              <a:rPr lang="en-US" altLang="zh-CN" sz="2000" dirty="0"/>
              <a:t>90</a:t>
            </a:r>
            <a:r>
              <a:rPr lang="zh-CN" altLang="en-US" sz="2000" dirty="0"/>
              <a:t>年代以后</a:t>
            </a:r>
            <a:r>
              <a:rPr lang="zh-CN" altLang="en-US" sz="2000" dirty="0">
                <a:sym typeface="Wingdings" panose="05000000000000000000" pitchFamily="2" charset="2"/>
              </a:rPr>
              <a:t>：</a:t>
            </a:r>
            <a:r>
              <a:rPr lang="zh-CN" altLang="en-US" sz="1400" dirty="0">
                <a:sym typeface="Wingdings" panose="05000000000000000000" pitchFamily="2" charset="2"/>
              </a:rPr>
              <a:t>（工具时代）</a:t>
            </a:r>
            <a:endParaRPr lang="en-US" altLang="zh-CN" sz="1400" dirty="0"/>
          </a:p>
          <a:p>
            <a:pPr marL="109728" indent="0">
              <a:lnSpc>
                <a:spcPct val="160000"/>
              </a:lnSpc>
              <a:spcBef>
                <a:spcPts val="600"/>
              </a:spcBef>
              <a:buNone/>
            </a:pPr>
            <a:r>
              <a:rPr lang="zh-CN" altLang="en-US" sz="2000" dirty="0">
                <a:sym typeface="Wingdings" panose="05000000000000000000" pitchFamily="2" charset="2"/>
              </a:rPr>
              <a:t>现     在：</a:t>
            </a:r>
            <a:r>
              <a:rPr lang="zh-CN" altLang="en-US" sz="1400" dirty="0">
                <a:sym typeface="Wingdings" panose="05000000000000000000" pitchFamily="2" charset="2"/>
              </a:rPr>
              <a:t>（管理时代）</a:t>
            </a:r>
            <a:endParaRPr lang="en-US" altLang="zh-CN" sz="1400" dirty="0">
              <a:sym typeface="Wingdings" panose="05000000000000000000" pitchFamily="2" charset="2"/>
            </a:endParaRPr>
          </a:p>
        </p:txBody>
      </p:sp>
      <p:sp>
        <p:nvSpPr>
          <p:cNvPr id="8" name="内容占位符 6"/>
          <p:cNvSpPr>
            <a:spLocks noGrp="1"/>
          </p:cNvSpPr>
          <p:nvPr>
            <p:ph sz="quarter" idx="4294967295"/>
          </p:nvPr>
        </p:nvSpPr>
        <p:spPr>
          <a:xfrm>
            <a:off x="3953163" y="1352049"/>
            <a:ext cx="7416800" cy="4504820"/>
          </a:xfrm>
          <a:prstGeom prst="rect">
            <a:avLst/>
          </a:prstGeom>
        </p:spPr>
        <p:txBody>
          <a:bodyPr>
            <a:normAutofit/>
          </a:bodyPr>
          <a:lstStyle/>
          <a:p>
            <a:pPr marL="109728" indent="0">
              <a:lnSpc>
                <a:spcPct val="140000"/>
              </a:lnSpc>
              <a:spcBef>
                <a:spcPts val="600"/>
              </a:spcBef>
              <a:buNone/>
            </a:pPr>
            <a:r>
              <a:rPr lang="zh-CN" altLang="en-US" sz="1800" dirty="0"/>
              <a:t>软件测试通常跟“调试”关联在一起，由开发人员执行，软件测试还没有形成概念。</a:t>
            </a:r>
            <a:endParaRPr lang="en-US" altLang="zh-CN" sz="1800" dirty="0"/>
          </a:p>
          <a:p>
            <a:pPr marL="109728" indent="0">
              <a:lnSpc>
                <a:spcPct val="140000"/>
              </a:lnSpc>
              <a:spcBef>
                <a:spcPts val="600"/>
              </a:spcBef>
              <a:buNone/>
            </a:pPr>
            <a:r>
              <a:rPr lang="en-US" altLang="zh-CN" sz="1800" dirty="0"/>
              <a:t>Bill Hetzel </a:t>
            </a:r>
            <a:r>
              <a:rPr lang="zh-CN" altLang="en-US" sz="1800" dirty="0"/>
              <a:t>提出 软件测试是为了证明程序是正确的，首先提出软件工程的概念。</a:t>
            </a:r>
            <a:endParaRPr lang="en-US" altLang="zh-CN" sz="1800" dirty="0"/>
          </a:p>
          <a:p>
            <a:pPr marL="109728" indent="0">
              <a:lnSpc>
                <a:spcPct val="140000"/>
              </a:lnSpc>
              <a:spcBef>
                <a:spcPts val="600"/>
              </a:spcBef>
              <a:buNone/>
            </a:pPr>
            <a:r>
              <a:rPr lang="en-US" altLang="zh-CN" sz="1800" dirty="0" err="1"/>
              <a:t>Glenford</a:t>
            </a:r>
            <a:r>
              <a:rPr lang="en-US" altLang="zh-CN" sz="1800" dirty="0"/>
              <a:t> J My</a:t>
            </a:r>
            <a:r>
              <a:rPr lang="zh-CN" altLang="en-US" sz="1800" dirty="0"/>
              <a:t>而死提出软件测试是为了证明程序是有错误的。</a:t>
            </a:r>
            <a:endParaRPr lang="en-US" altLang="zh-CN" sz="1800" dirty="0"/>
          </a:p>
          <a:p>
            <a:pPr marL="109728" indent="0">
              <a:lnSpc>
                <a:spcPct val="140000"/>
              </a:lnSpc>
              <a:spcBef>
                <a:spcPts val="600"/>
              </a:spcBef>
              <a:buNone/>
            </a:pPr>
            <a:r>
              <a:rPr lang="zh-CN" altLang="en-US" sz="1800" dirty="0"/>
              <a:t>提出了一系列各种复杂而精密的软件开发设计流程和管理方法，如 </a:t>
            </a:r>
            <a:r>
              <a:rPr lang="en-US" altLang="zh-CN" sz="1800" dirty="0"/>
              <a:t>CMM</a:t>
            </a:r>
            <a:r>
              <a:rPr lang="zh-CN" altLang="en-US" sz="1800" dirty="0"/>
              <a:t>、软件测试也有了行业标准 </a:t>
            </a:r>
            <a:r>
              <a:rPr lang="en-US" altLang="zh-CN" sz="1800" dirty="0"/>
              <a:t>IEEE/ANSI</a:t>
            </a:r>
            <a:r>
              <a:rPr lang="zh-CN" altLang="en-US" sz="1800" dirty="0"/>
              <a:t>。</a:t>
            </a:r>
            <a:endParaRPr lang="en-US" altLang="zh-CN" sz="1800" dirty="0"/>
          </a:p>
          <a:p>
            <a:pPr marL="109728" indent="0">
              <a:lnSpc>
                <a:spcPct val="140000"/>
              </a:lnSpc>
              <a:spcBef>
                <a:spcPts val="600"/>
              </a:spcBef>
              <a:buNone/>
            </a:pPr>
            <a:r>
              <a:rPr lang="en-US" altLang="zh-CN" sz="1800" dirty="0"/>
              <a:t>Paul Rook </a:t>
            </a:r>
            <a:r>
              <a:rPr lang="zh-CN" altLang="en-US" sz="1800" dirty="0"/>
              <a:t>提出了</a:t>
            </a:r>
            <a:r>
              <a:rPr lang="en-US" altLang="zh-CN" sz="1800" dirty="0"/>
              <a:t>V</a:t>
            </a:r>
            <a:r>
              <a:rPr lang="zh-CN" altLang="en-US" sz="1800" dirty="0"/>
              <a:t>模型。</a:t>
            </a:r>
            <a:endParaRPr lang="en-US" altLang="zh-CN" sz="1800" dirty="0"/>
          </a:p>
          <a:p>
            <a:pPr marL="109728" indent="0">
              <a:lnSpc>
                <a:spcPct val="140000"/>
              </a:lnSpc>
              <a:spcBef>
                <a:spcPts val="600"/>
              </a:spcBef>
              <a:buNone/>
            </a:pPr>
            <a:r>
              <a:rPr lang="en-US" altLang="zh-CN" sz="1800" dirty="0"/>
              <a:t>  </a:t>
            </a:r>
            <a:r>
              <a:rPr lang="zh-CN" altLang="en-US" sz="1800" dirty="0"/>
              <a:t>手工测试到测试工具的发展。</a:t>
            </a:r>
            <a:endParaRPr lang="en-US" altLang="zh-CN" sz="1800" dirty="0"/>
          </a:p>
          <a:p>
            <a:pPr marL="109728" indent="0">
              <a:lnSpc>
                <a:spcPct val="140000"/>
              </a:lnSpc>
              <a:spcBef>
                <a:spcPts val="600"/>
              </a:spcBef>
              <a:buNone/>
            </a:pPr>
            <a:r>
              <a:rPr lang="en-US" altLang="zh-CN" sz="1800" dirty="0"/>
              <a:t> </a:t>
            </a:r>
            <a:r>
              <a:rPr lang="zh-CN" altLang="en-US" sz="1800" dirty="0"/>
              <a:t>软件测试管理工具。</a:t>
            </a:r>
            <a:endParaRPr lang="en-US" altLang="zh-CN" sz="1800" dirty="0"/>
          </a:p>
          <a:p>
            <a:pPr marL="109728" indent="0">
              <a:lnSpc>
                <a:spcPct val="140000"/>
              </a:lnSpc>
              <a:spcBef>
                <a:spcPts val="600"/>
              </a:spcBef>
              <a:buNone/>
            </a:pPr>
            <a:endParaRPr lang="en-US" altLang="zh-CN" sz="1400" dirty="0"/>
          </a:p>
        </p:txBody>
      </p:sp>
    </p:spTree>
    <p:extLst>
      <p:ext uri="{BB962C8B-B14F-4D97-AF65-F5344CB8AC3E}">
        <p14:creationId xmlns:p14="http://schemas.microsoft.com/office/powerpoint/2010/main" val="363345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95927" y="1376218"/>
            <a:ext cx="10206182" cy="4645070"/>
          </a:xfrm>
        </p:spPr>
        <p:txBody>
          <a:bodyPr>
            <a:normAutofit/>
          </a:bodyPr>
          <a:lstStyle/>
          <a:p>
            <a:pPr>
              <a:lnSpc>
                <a:spcPct val="150000"/>
              </a:lnSpc>
              <a:spcBef>
                <a:spcPts val="600"/>
              </a:spcBef>
            </a:pPr>
            <a:r>
              <a:rPr lang="zh-CN" altLang="en-US" dirty="0"/>
              <a:t>软件测试可以降低软件系统在运行环境中的风险；</a:t>
            </a:r>
          </a:p>
          <a:p>
            <a:pPr>
              <a:lnSpc>
                <a:spcPct val="150000"/>
              </a:lnSpc>
              <a:spcBef>
                <a:spcPts val="600"/>
              </a:spcBef>
            </a:pPr>
            <a:r>
              <a:rPr lang="zh-CN" altLang="en-US" dirty="0"/>
              <a:t>通过软件测试发现其中的缺陷，并进行修改，提高软件系统的质量；</a:t>
            </a:r>
          </a:p>
          <a:p>
            <a:pPr>
              <a:lnSpc>
                <a:spcPct val="150000"/>
              </a:lnSpc>
              <a:spcBef>
                <a:spcPts val="600"/>
              </a:spcBef>
            </a:pPr>
            <a:r>
              <a:rPr lang="zh-CN" altLang="en-US" dirty="0"/>
              <a:t>软件测试也可以为了满足合同或者法律法规的要求，或者满足行业的标准；</a:t>
            </a:r>
            <a:endParaRPr lang="en-US" altLang="zh-CN" dirty="0"/>
          </a:p>
        </p:txBody>
      </p:sp>
      <p:sp>
        <p:nvSpPr>
          <p:cNvPr id="3" name="标题 2"/>
          <p:cNvSpPr>
            <a:spLocks noGrp="1"/>
          </p:cNvSpPr>
          <p:nvPr>
            <p:ph type="title"/>
          </p:nvPr>
        </p:nvSpPr>
        <p:spPr>
          <a:xfrm>
            <a:off x="623455" y="403947"/>
            <a:ext cx="8229600" cy="562074"/>
          </a:xfrm>
        </p:spPr>
        <p:txBody>
          <a:bodyPr>
            <a:normAutofit fontScale="90000"/>
          </a:bodyPr>
          <a:lstStyle/>
          <a:p>
            <a:r>
              <a:rPr lang="zh-CN" altLang="en-US" sz="3200" dirty="0"/>
              <a:t>测试的目的</a:t>
            </a:r>
          </a:p>
        </p:txBody>
      </p:sp>
    </p:spTree>
    <p:extLst>
      <p:ext uri="{BB962C8B-B14F-4D97-AF65-F5344CB8AC3E}">
        <p14:creationId xmlns:p14="http://schemas.microsoft.com/office/powerpoint/2010/main" val="196608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65018" y="1330036"/>
            <a:ext cx="10704946" cy="4691252"/>
          </a:xfrm>
        </p:spPr>
        <p:txBody>
          <a:bodyPr>
            <a:normAutofit lnSpcReduction="10000"/>
          </a:bodyPr>
          <a:lstStyle/>
          <a:p>
            <a:pPr>
              <a:lnSpc>
                <a:spcPct val="150000"/>
              </a:lnSpc>
              <a:spcBef>
                <a:spcPts val="600"/>
              </a:spcBef>
            </a:pPr>
            <a:r>
              <a:rPr lang="zh-CN" altLang="en-US" dirty="0"/>
              <a:t>软件测试可以为项目相关干系人提供信息，帮助他们作出合理的决定；</a:t>
            </a:r>
          </a:p>
          <a:p>
            <a:pPr>
              <a:lnSpc>
                <a:spcPct val="150000"/>
              </a:lnSpc>
              <a:spcBef>
                <a:spcPts val="600"/>
              </a:spcBef>
            </a:pPr>
            <a:r>
              <a:rPr lang="zh-CN" altLang="en-US" dirty="0"/>
              <a:t>软件测试得到的数据和度量，可以帮助进行测试过程和开发过程的改进（预防缺陷）；</a:t>
            </a:r>
          </a:p>
          <a:p>
            <a:pPr>
              <a:lnSpc>
                <a:spcPct val="150000"/>
              </a:lnSpc>
              <a:spcBef>
                <a:spcPts val="600"/>
              </a:spcBef>
            </a:pPr>
            <a:r>
              <a:rPr lang="zh-CN" altLang="en-US" dirty="0"/>
              <a:t>假如测试过程中没有发现或者发现很少的缺陷，可以提高对软件系统的信心；</a:t>
            </a:r>
          </a:p>
          <a:p>
            <a:pPr>
              <a:lnSpc>
                <a:spcPct val="150000"/>
              </a:lnSpc>
              <a:spcBef>
                <a:spcPts val="600"/>
              </a:spcBef>
            </a:pPr>
            <a:r>
              <a:rPr lang="en-US" altLang="zh-CN" dirty="0"/>
              <a:t>……</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测试的目的</a:t>
            </a:r>
          </a:p>
        </p:txBody>
      </p:sp>
    </p:spTree>
    <p:extLst>
      <p:ext uri="{BB962C8B-B14F-4D97-AF65-F5344CB8AC3E}">
        <p14:creationId xmlns:p14="http://schemas.microsoft.com/office/powerpoint/2010/main" val="3019071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3054610"/>
            <a:ext cx="8229600" cy="3600400"/>
          </a:xfrm>
        </p:spPr>
        <p:txBody>
          <a:bodyPr>
            <a:normAutofit/>
          </a:bodyPr>
          <a:lstStyle/>
          <a:p>
            <a:pPr>
              <a:spcBef>
                <a:spcPts val="600"/>
              </a:spcBef>
            </a:pPr>
            <a:r>
              <a:rPr lang="zh-CN" altLang="en-US" dirty="0"/>
              <a:t>单元测试和集成测试的主要目的是什么？</a:t>
            </a:r>
          </a:p>
          <a:p>
            <a:pPr>
              <a:spcBef>
                <a:spcPts val="600"/>
              </a:spcBef>
            </a:pPr>
            <a:r>
              <a:rPr lang="zh-CN" altLang="en-US" dirty="0"/>
              <a:t>系统测试的主要目的是什么？</a:t>
            </a:r>
          </a:p>
          <a:p>
            <a:pPr>
              <a:spcBef>
                <a:spcPts val="600"/>
              </a:spcBef>
            </a:pPr>
            <a:r>
              <a:rPr lang="zh-CN" altLang="en-US" dirty="0"/>
              <a:t>验收测试的主要目的是什么？</a:t>
            </a:r>
          </a:p>
          <a:p>
            <a:pPr>
              <a:spcBef>
                <a:spcPts val="600"/>
              </a:spcBef>
            </a:pPr>
            <a:r>
              <a:rPr lang="zh-CN" altLang="en-US" dirty="0"/>
              <a:t>维护测试、回归测试的主要目的是什么？</a:t>
            </a:r>
          </a:p>
          <a:p>
            <a:pPr>
              <a:spcBef>
                <a:spcPts val="600"/>
              </a:spcBef>
            </a:pPr>
            <a:r>
              <a:rPr lang="zh-CN" altLang="en-US" dirty="0"/>
              <a:t>运行测试的主要目的是什么？</a:t>
            </a:r>
          </a:p>
          <a:p>
            <a:pPr>
              <a:spcBef>
                <a:spcPts val="600"/>
              </a:spcBef>
            </a:pPr>
            <a:r>
              <a:rPr lang="zh-CN" altLang="en-US" dirty="0"/>
              <a:t>入网测试的主要目的是什么？</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测试的目的</a:t>
            </a:r>
          </a:p>
        </p:txBody>
      </p:sp>
      <p:sp>
        <p:nvSpPr>
          <p:cNvPr id="4" name="矩形 3"/>
          <p:cNvSpPr/>
          <p:nvPr/>
        </p:nvSpPr>
        <p:spPr>
          <a:xfrm>
            <a:off x="2315580" y="1536794"/>
            <a:ext cx="7560840"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测试的目的依赖于测试级别、测试视角和测试参与人员！</a:t>
            </a:r>
          </a:p>
        </p:txBody>
      </p:sp>
    </p:spTree>
    <p:extLst>
      <p:ext uri="{BB962C8B-B14F-4D97-AF65-F5344CB8AC3E}">
        <p14:creationId xmlns:p14="http://schemas.microsoft.com/office/powerpoint/2010/main" val="314338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1782" y="311584"/>
            <a:ext cx="8229600" cy="562074"/>
          </a:xfrm>
        </p:spPr>
        <p:txBody>
          <a:bodyPr>
            <a:normAutofit fontScale="90000"/>
          </a:bodyPr>
          <a:lstStyle/>
          <a:p>
            <a:r>
              <a:rPr lang="zh-CN" altLang="en-US" sz="3200" dirty="0"/>
              <a:t>测试的目的</a:t>
            </a:r>
          </a:p>
        </p:txBody>
      </p:sp>
      <p:sp>
        <p:nvSpPr>
          <p:cNvPr id="4" name="矩形 3"/>
          <p:cNvSpPr/>
          <p:nvPr/>
        </p:nvSpPr>
        <p:spPr>
          <a:xfrm>
            <a:off x="1551709" y="2708921"/>
            <a:ext cx="9097818" cy="138499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pPr algn="ctr"/>
            <a:r>
              <a:rPr lang="zh-CN" altLang="en-US" sz="2800" dirty="0"/>
              <a:t>针对任何级别的软件测试，其测试目的都不是唯一的，通常是前面这些测试目的的组合，或者说这些测试目的是相辅相成的！</a:t>
            </a:r>
          </a:p>
        </p:txBody>
      </p:sp>
    </p:spTree>
    <p:extLst>
      <p:ext uri="{BB962C8B-B14F-4D97-AF65-F5344CB8AC3E}">
        <p14:creationId xmlns:p14="http://schemas.microsoft.com/office/powerpoint/2010/main" val="1544898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57381" y="1285062"/>
            <a:ext cx="10963563" cy="997633"/>
          </a:xfrm>
        </p:spPr>
        <p:txBody>
          <a:bodyPr>
            <a:noAutofit/>
          </a:bodyPr>
          <a:lstStyle/>
          <a:p>
            <a:pPr marL="109728" indent="0">
              <a:buNone/>
            </a:pPr>
            <a:r>
              <a:rPr lang="zh-CN" altLang="en-US" sz="1600" dirty="0">
                <a:latin typeface="+mn-ea"/>
              </a:rPr>
              <a:t>假设我们需要测试如下的一段程序，我们的目标是测试各条执行路径的情况，执行时从</a:t>
            </a:r>
            <a:r>
              <a:rPr lang="en-US" altLang="zh-CN" sz="1600" dirty="0">
                <a:latin typeface="+mn-ea"/>
              </a:rPr>
              <a:t>A</a:t>
            </a:r>
            <a:r>
              <a:rPr lang="zh-CN" altLang="en-US" sz="1600" dirty="0">
                <a:latin typeface="+mn-ea"/>
              </a:rPr>
              <a:t>点开始，直到</a:t>
            </a:r>
            <a:r>
              <a:rPr lang="en-US" altLang="zh-CN" sz="1600" dirty="0">
                <a:latin typeface="+mn-ea"/>
              </a:rPr>
              <a:t>B</a:t>
            </a:r>
            <a:r>
              <a:rPr lang="zh-CN" altLang="en-US" sz="1600" dirty="0">
                <a:latin typeface="+mn-ea"/>
              </a:rPr>
              <a:t>点，然后循环回到</a:t>
            </a:r>
            <a:r>
              <a:rPr lang="en-US" altLang="zh-CN" sz="1600" dirty="0">
                <a:latin typeface="+mn-ea"/>
              </a:rPr>
              <a:t>A</a:t>
            </a:r>
            <a:r>
              <a:rPr lang="zh-CN" altLang="en-US" sz="1600" dirty="0">
                <a:latin typeface="+mn-ea"/>
              </a:rPr>
              <a:t>点，同时我们假设这段程序被限制循环</a:t>
            </a:r>
            <a:r>
              <a:rPr lang="en-US" altLang="zh-CN" sz="1600" dirty="0">
                <a:latin typeface="+mn-ea"/>
              </a:rPr>
              <a:t>20</a:t>
            </a:r>
            <a:r>
              <a:rPr lang="zh-CN" altLang="en-US" sz="1600" dirty="0">
                <a:latin typeface="+mn-ea"/>
              </a:rPr>
              <a:t>次。</a:t>
            </a:r>
            <a:endParaRPr lang="en-US" altLang="zh-CN" sz="1600" dirty="0">
              <a:latin typeface="+mn-ea"/>
            </a:endParaRPr>
          </a:p>
        </p:txBody>
      </p:sp>
      <p:sp>
        <p:nvSpPr>
          <p:cNvPr id="3" name="标题 2"/>
          <p:cNvSpPr>
            <a:spLocks noGrp="1"/>
          </p:cNvSpPr>
          <p:nvPr>
            <p:ph type="title"/>
          </p:nvPr>
        </p:nvSpPr>
        <p:spPr>
          <a:xfrm>
            <a:off x="508000" y="274638"/>
            <a:ext cx="9702800" cy="562074"/>
          </a:xfrm>
        </p:spPr>
        <p:txBody>
          <a:bodyPr>
            <a:normAutofit fontScale="90000"/>
          </a:bodyPr>
          <a:lstStyle/>
          <a:p>
            <a:r>
              <a:rPr lang="zh-CN" altLang="en-US" sz="3200" dirty="0"/>
              <a:t>多少测试才算充分</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200" y="2263700"/>
            <a:ext cx="34956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1"/>
          <p:cNvSpPr txBox="1">
            <a:spLocks/>
          </p:cNvSpPr>
          <p:nvPr/>
        </p:nvSpPr>
        <p:spPr>
          <a:xfrm>
            <a:off x="5991274" y="2348880"/>
            <a:ext cx="4289573" cy="432048"/>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endParaRPr lang="en-US" altLang="zh-CN" sz="1600" dirty="0">
              <a:latin typeface="+mn-ea"/>
            </a:endParaRPr>
          </a:p>
        </p:txBody>
      </p:sp>
      <p:graphicFrame>
        <p:nvGraphicFramePr>
          <p:cNvPr id="7" name="对象 6"/>
          <p:cNvGraphicFramePr>
            <a:graphicFrameLocks noChangeAspect="1"/>
          </p:cNvGraphicFramePr>
          <p:nvPr/>
        </p:nvGraphicFramePr>
        <p:xfrm>
          <a:off x="6701657" y="2947039"/>
          <a:ext cx="2356619" cy="233362"/>
        </p:xfrm>
        <a:graphic>
          <a:graphicData uri="http://schemas.openxmlformats.org/presentationml/2006/ole">
            <mc:AlternateContent xmlns:mc="http://schemas.openxmlformats.org/markup-compatibility/2006">
              <mc:Choice xmlns:v="urn:schemas-microsoft-com:vml" Requires="v">
                <p:oleObj spid="_x0000_s2070" name="公式" r:id="rId4" imgW="1815840" imgH="203040" progId="Equation.3">
                  <p:embed/>
                </p:oleObj>
              </mc:Choice>
              <mc:Fallback>
                <p:oleObj name="公式" r:id="rId4" imgW="1815840" imgH="203040" progId="Equation.3">
                  <p:embed/>
                  <p:pic>
                    <p:nvPicPr>
                      <p:cNvPr id="7" name="对象 6"/>
                      <p:cNvPicPr/>
                      <p:nvPr/>
                    </p:nvPicPr>
                    <p:blipFill>
                      <a:blip r:embed="rId5"/>
                      <a:stretch>
                        <a:fillRect/>
                      </a:stretch>
                    </p:blipFill>
                    <p:spPr>
                      <a:xfrm>
                        <a:off x="6701657" y="2947039"/>
                        <a:ext cx="2356619" cy="233362"/>
                      </a:xfrm>
                      <a:prstGeom prst="rect">
                        <a:avLst/>
                      </a:prstGeom>
                    </p:spPr>
                  </p:pic>
                </p:oleObj>
              </mc:Fallback>
            </mc:AlternateContent>
          </a:graphicData>
        </a:graphic>
      </p:graphicFrame>
      <p:sp>
        <p:nvSpPr>
          <p:cNvPr id="13" name="内容占位符 1"/>
          <p:cNvSpPr txBox="1">
            <a:spLocks/>
          </p:cNvSpPr>
          <p:nvPr/>
        </p:nvSpPr>
        <p:spPr>
          <a:xfrm>
            <a:off x="6845672" y="3395929"/>
            <a:ext cx="2232248" cy="360040"/>
          </a:xfrm>
          <a:prstGeom prst="rect">
            <a:avLst/>
          </a:prstGeom>
          <a:solidFill>
            <a:srgbClr val="7030A0"/>
          </a:solidFill>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altLang="zh-CN" sz="1600" b="1" dirty="0">
                <a:solidFill>
                  <a:schemeClr val="bg1"/>
                </a:solidFill>
                <a:latin typeface="+mn-ea"/>
              </a:rPr>
              <a:t>119209289550780</a:t>
            </a:r>
          </a:p>
        </p:txBody>
      </p:sp>
      <p:sp>
        <p:nvSpPr>
          <p:cNvPr id="14" name="内容占位符 1"/>
          <p:cNvSpPr txBox="1">
            <a:spLocks/>
          </p:cNvSpPr>
          <p:nvPr/>
        </p:nvSpPr>
        <p:spPr>
          <a:xfrm>
            <a:off x="6845672" y="3844745"/>
            <a:ext cx="2232248" cy="343272"/>
          </a:xfrm>
          <a:prstGeom prst="rect">
            <a:avLst/>
          </a:prstGeom>
          <a:blipFill>
            <a:blip r:embed="rId6"/>
            <a:tile tx="0" ty="0" sx="100000" sy="100000" flip="none" algn="tl"/>
          </a:blipFill>
          <a:ln>
            <a:solidFill>
              <a:schemeClr val="tx1"/>
            </a:solid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1400" dirty="0">
                <a:latin typeface="+mn-ea"/>
              </a:rPr>
              <a:t>手工测试（</a:t>
            </a:r>
            <a:r>
              <a:rPr lang="en-US" altLang="zh-CN" sz="1400" dirty="0">
                <a:latin typeface="+mn-ea"/>
              </a:rPr>
              <a:t>3</a:t>
            </a:r>
            <a:r>
              <a:rPr lang="zh-CN" altLang="en-US" sz="1400" dirty="0">
                <a:latin typeface="+mn-ea"/>
              </a:rPr>
              <a:t>分钟</a:t>
            </a:r>
            <a:r>
              <a:rPr lang="en-US" altLang="zh-CN" sz="1400" dirty="0">
                <a:latin typeface="+mn-ea"/>
              </a:rPr>
              <a:t>/</a:t>
            </a:r>
            <a:r>
              <a:rPr lang="zh-CN" altLang="en-US" sz="1400" dirty="0">
                <a:latin typeface="+mn-ea"/>
              </a:rPr>
              <a:t>次）</a:t>
            </a:r>
            <a:endParaRPr lang="en-US" altLang="zh-CN" sz="1400" dirty="0">
              <a:latin typeface="+mn-ea"/>
            </a:endParaRPr>
          </a:p>
        </p:txBody>
      </p:sp>
      <p:sp>
        <p:nvSpPr>
          <p:cNvPr id="15" name="内容占位符 1"/>
          <p:cNvSpPr txBox="1">
            <a:spLocks/>
          </p:cNvSpPr>
          <p:nvPr/>
        </p:nvSpPr>
        <p:spPr>
          <a:xfrm>
            <a:off x="6845672" y="4274511"/>
            <a:ext cx="2232248" cy="561578"/>
          </a:xfrm>
          <a:prstGeom prst="rect">
            <a:avLst/>
          </a:prstGeom>
          <a:gradFill flip="none" rotWithShape="1">
            <a:gsLst>
              <a:gs pos="0">
                <a:schemeClr val="accent1">
                  <a:hueOff val="0"/>
                  <a:satOff val="0"/>
                  <a:lumOff val="0"/>
                  <a:tint val="66000"/>
                  <a:satMod val="160000"/>
                </a:schemeClr>
              </a:gs>
              <a:gs pos="34000">
                <a:schemeClr val="accent1">
                  <a:hueOff val="0"/>
                  <a:satOff val="0"/>
                  <a:lumOff val="0"/>
                  <a:tint val="44500"/>
                  <a:satMod val="160000"/>
                </a:schemeClr>
              </a:gs>
              <a:gs pos="100000">
                <a:schemeClr val="accent1">
                  <a:hueOff val="0"/>
                  <a:satOff val="0"/>
                  <a:lumOff val="0"/>
                  <a:tint val="23500"/>
                  <a:satMod val="160000"/>
                </a:schemeClr>
              </a:gs>
            </a:gsLst>
            <a:lin ang="18900000" scaled="1"/>
            <a:tileRect/>
          </a:gradFill>
          <a:ln>
            <a:solidFill>
              <a:schemeClr val="tx1"/>
            </a:solid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1400" dirty="0">
                <a:latin typeface="+mn-ea"/>
              </a:rPr>
              <a:t>大约需要</a:t>
            </a:r>
            <a:r>
              <a:rPr lang="en-US" altLang="zh-CN" sz="1400" dirty="0">
                <a:solidFill>
                  <a:srgbClr val="FF0000"/>
                </a:solidFill>
                <a:latin typeface="+mn-ea"/>
              </a:rPr>
              <a:t>680418319</a:t>
            </a:r>
            <a:r>
              <a:rPr lang="zh-CN" altLang="en-US" sz="1400" dirty="0">
                <a:latin typeface="+mn-ea"/>
              </a:rPr>
              <a:t>年执行完</a:t>
            </a:r>
            <a:endParaRPr lang="en-US" altLang="zh-CN" sz="1400" dirty="0">
              <a:latin typeface="+mn-ea"/>
            </a:endParaRPr>
          </a:p>
        </p:txBody>
      </p:sp>
      <p:sp>
        <p:nvSpPr>
          <p:cNvPr id="16" name="内容占位符 1"/>
          <p:cNvSpPr txBox="1">
            <a:spLocks/>
          </p:cNvSpPr>
          <p:nvPr/>
        </p:nvSpPr>
        <p:spPr>
          <a:xfrm>
            <a:off x="6845672" y="4988489"/>
            <a:ext cx="2232248" cy="343272"/>
          </a:xfrm>
          <a:prstGeom prst="rect">
            <a:avLst/>
          </a:prstGeom>
          <a:blipFill>
            <a:blip r:embed="rId6"/>
            <a:tile tx="0" ty="0" sx="100000" sy="100000" flip="none" algn="tl"/>
          </a:blipFill>
          <a:ln>
            <a:solidFill>
              <a:schemeClr val="tx1"/>
            </a:solid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1400" dirty="0">
                <a:latin typeface="+mn-ea"/>
              </a:rPr>
              <a:t>自动化测试（</a:t>
            </a:r>
            <a:r>
              <a:rPr lang="en-US" altLang="zh-CN" sz="1400" dirty="0">
                <a:latin typeface="+mn-ea"/>
              </a:rPr>
              <a:t>3</a:t>
            </a:r>
            <a:r>
              <a:rPr lang="zh-CN" altLang="en-US" sz="1400" dirty="0">
                <a:latin typeface="+mn-ea"/>
              </a:rPr>
              <a:t>秒</a:t>
            </a:r>
            <a:r>
              <a:rPr lang="en-US" altLang="zh-CN" sz="1400" dirty="0">
                <a:latin typeface="+mn-ea"/>
              </a:rPr>
              <a:t>/</a:t>
            </a:r>
            <a:r>
              <a:rPr lang="zh-CN" altLang="en-US" sz="1400" dirty="0">
                <a:latin typeface="+mn-ea"/>
              </a:rPr>
              <a:t>次）</a:t>
            </a:r>
            <a:endParaRPr lang="en-US" altLang="zh-CN" sz="1400" dirty="0">
              <a:latin typeface="+mn-ea"/>
            </a:endParaRPr>
          </a:p>
        </p:txBody>
      </p:sp>
      <p:sp>
        <p:nvSpPr>
          <p:cNvPr id="17" name="内容占位符 1"/>
          <p:cNvSpPr txBox="1">
            <a:spLocks/>
          </p:cNvSpPr>
          <p:nvPr/>
        </p:nvSpPr>
        <p:spPr>
          <a:xfrm>
            <a:off x="6845672" y="5418255"/>
            <a:ext cx="2232248" cy="561578"/>
          </a:xfrm>
          <a:prstGeom prst="rect">
            <a:avLst/>
          </a:prstGeom>
          <a:gradFill flip="none" rotWithShape="1">
            <a:gsLst>
              <a:gs pos="0">
                <a:schemeClr val="accent1">
                  <a:hueOff val="0"/>
                  <a:satOff val="0"/>
                  <a:lumOff val="0"/>
                  <a:tint val="66000"/>
                  <a:satMod val="160000"/>
                </a:schemeClr>
              </a:gs>
              <a:gs pos="34000">
                <a:schemeClr val="accent1">
                  <a:hueOff val="0"/>
                  <a:satOff val="0"/>
                  <a:lumOff val="0"/>
                  <a:tint val="44500"/>
                  <a:satMod val="160000"/>
                </a:schemeClr>
              </a:gs>
              <a:gs pos="100000">
                <a:schemeClr val="accent1">
                  <a:hueOff val="0"/>
                  <a:satOff val="0"/>
                  <a:lumOff val="0"/>
                  <a:tint val="23500"/>
                  <a:satMod val="160000"/>
                </a:schemeClr>
              </a:gs>
            </a:gsLst>
            <a:lin ang="5400000" scaled="1"/>
            <a:tileRect/>
          </a:gradFill>
          <a:ln>
            <a:solidFill>
              <a:schemeClr val="tx1"/>
            </a:solid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1400" dirty="0">
                <a:latin typeface="+mn-ea"/>
              </a:rPr>
              <a:t>大约需要</a:t>
            </a:r>
            <a:r>
              <a:rPr lang="en-US" altLang="zh-CN" sz="1400" dirty="0">
                <a:solidFill>
                  <a:srgbClr val="FF0000"/>
                </a:solidFill>
                <a:latin typeface="+mn-ea"/>
              </a:rPr>
              <a:t>11340305</a:t>
            </a:r>
            <a:r>
              <a:rPr lang="zh-CN" altLang="en-US" sz="1400" dirty="0">
                <a:latin typeface="+mn-ea"/>
              </a:rPr>
              <a:t>年执行完</a:t>
            </a:r>
            <a:endParaRPr lang="en-US" altLang="zh-CN" sz="1400" dirty="0">
              <a:latin typeface="+mn-ea"/>
            </a:endParaRPr>
          </a:p>
        </p:txBody>
      </p:sp>
    </p:spTree>
    <p:extLst>
      <p:ext uri="{BB962C8B-B14F-4D97-AF65-F5344CB8AC3E}">
        <p14:creationId xmlns:p14="http://schemas.microsoft.com/office/powerpoint/2010/main" val="3146970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63552" y="2348880"/>
            <a:ext cx="8064896" cy="1656184"/>
          </a:xfrm>
        </p:spPr>
        <p:txBody>
          <a:bodyPr>
            <a:noAutofit/>
          </a:bodyPr>
          <a:lstStyle/>
          <a:p>
            <a:pPr marL="109728" indent="0" algn="ctr">
              <a:buNone/>
            </a:pPr>
            <a:r>
              <a:rPr lang="zh-CN" altLang="en-US"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mn-ea"/>
              </a:rPr>
              <a:t>因此，要进行完全的测试，在有限的时间和资源</a:t>
            </a:r>
          </a:p>
          <a:p>
            <a:pPr marL="109728" indent="0" algn="ctr">
              <a:buNone/>
            </a:pPr>
            <a:r>
              <a:rPr lang="zh-CN" altLang="en-US"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mn-ea"/>
              </a:rPr>
              <a:t>的条件下，找出所有的软件缺陷和错误，使软件</a:t>
            </a:r>
          </a:p>
          <a:p>
            <a:pPr marL="109728" indent="0" algn="ctr">
              <a:buNone/>
            </a:pPr>
            <a:r>
              <a:rPr lang="zh-CN" altLang="en-US"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mn-ea"/>
              </a:rPr>
              <a:t>产品须趋于完美，是不可能的！</a:t>
            </a:r>
            <a:endParaRPr lang="en-US" altLang="zh-CN" b="1" cap="all" dirty="0">
              <a:ln w="9000" cmpd="sng">
                <a:solidFill>
                  <a:schemeClr val="accent4">
                    <a:shade val="50000"/>
                    <a:satMod val="120000"/>
                  </a:schemeClr>
                </a:solidFill>
                <a:prstDash val="solid"/>
              </a:ln>
              <a:effectLst>
                <a:reflection blurRad="12700" stA="28000" endPos="45000" dist="1000" dir="5400000" sy="-100000" algn="bl" rotWithShape="0"/>
              </a:effectLst>
              <a:latin typeface="+mn-ea"/>
            </a:endParaRP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多少测试才算充分</a:t>
            </a:r>
          </a:p>
        </p:txBody>
      </p:sp>
      <p:sp>
        <p:nvSpPr>
          <p:cNvPr id="11" name="内容占位符 1"/>
          <p:cNvSpPr txBox="1">
            <a:spLocks/>
          </p:cNvSpPr>
          <p:nvPr/>
        </p:nvSpPr>
        <p:spPr>
          <a:xfrm>
            <a:off x="5991274" y="2348880"/>
            <a:ext cx="4289573" cy="432048"/>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endParaRPr lang="en-US" altLang="zh-CN" sz="1600" dirty="0">
              <a:latin typeface="+mn-ea"/>
            </a:endParaRPr>
          </a:p>
        </p:txBody>
      </p:sp>
    </p:spTree>
    <p:extLst>
      <p:ext uri="{BB962C8B-B14F-4D97-AF65-F5344CB8AC3E}">
        <p14:creationId xmlns:p14="http://schemas.microsoft.com/office/powerpoint/2010/main" val="165106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77128" y="1571704"/>
            <a:ext cx="2088232" cy="504056"/>
          </a:xfrm>
        </p:spPr>
        <p:txBody>
          <a:bodyPr>
            <a:normAutofit/>
          </a:bodyPr>
          <a:lstStyle/>
          <a:p>
            <a:pPr marL="109728" indent="0">
              <a:buNone/>
            </a:pPr>
            <a:r>
              <a:rPr lang="zh-CN" altLang="en-US" dirty="0"/>
              <a:t>错误的成本</a:t>
            </a:r>
            <a:endParaRPr lang="en-US" altLang="zh-C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377" y="1266521"/>
            <a:ext cx="223837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1"/>
          <p:cNvSpPr txBox="1">
            <a:spLocks/>
          </p:cNvSpPr>
          <p:nvPr/>
        </p:nvSpPr>
        <p:spPr>
          <a:xfrm>
            <a:off x="7223232" y="1571704"/>
            <a:ext cx="2088232" cy="50405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dirty="0"/>
              <a:t>测试的成本</a:t>
            </a:r>
            <a:endParaRPr lang="en-US" altLang="zh-CN" dirty="0"/>
          </a:p>
        </p:txBody>
      </p:sp>
      <p:sp>
        <p:nvSpPr>
          <p:cNvPr id="6" name="内容占位符 1"/>
          <p:cNvSpPr txBox="1">
            <a:spLocks/>
          </p:cNvSpPr>
          <p:nvPr/>
        </p:nvSpPr>
        <p:spPr>
          <a:xfrm>
            <a:off x="2697017" y="303872"/>
            <a:ext cx="7250545" cy="50405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zh-CN" altLang="en-US" sz="2800" dirty="0"/>
              <a:t>测试的成本必须</a:t>
            </a:r>
            <a:r>
              <a:rPr lang="zh-CN" altLang="en-US" sz="2800" dirty="0">
                <a:solidFill>
                  <a:srgbClr val="FF0000"/>
                </a:solidFill>
              </a:rPr>
              <a:t>明显小于</a:t>
            </a:r>
            <a:r>
              <a:rPr lang="zh-CN" altLang="en-US" sz="2800" dirty="0"/>
              <a:t>错误的成本！！</a:t>
            </a:r>
            <a:endParaRPr lang="en-US" altLang="zh-CN" sz="2800" dirty="0"/>
          </a:p>
        </p:txBody>
      </p:sp>
      <p:sp>
        <p:nvSpPr>
          <p:cNvPr id="10" name="内容占位符 1">
            <a:extLst>
              <a:ext uri="{FF2B5EF4-FFF2-40B4-BE49-F238E27FC236}">
                <a16:creationId xmlns:a16="http://schemas.microsoft.com/office/drawing/2014/main" id="{80E9AE20-5F4B-42BD-B3D8-82D4E7EB9679}"/>
              </a:ext>
            </a:extLst>
          </p:cNvPr>
          <p:cNvSpPr txBox="1">
            <a:spLocks/>
          </p:cNvSpPr>
          <p:nvPr/>
        </p:nvSpPr>
        <p:spPr bwMode="auto">
          <a:xfrm>
            <a:off x="317444" y="2186597"/>
            <a:ext cx="6105238" cy="42985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buFont typeface="Wingdings" pitchFamily="2" charset="2"/>
              <a:buNone/>
            </a:pPr>
            <a:r>
              <a:rPr lang="zh-CN" altLang="en-US" sz="3200" b="1" dirty="0">
                <a:solidFill>
                  <a:srgbClr val="FF0000"/>
                </a:solidFill>
                <a:latin typeface="+mn-ea"/>
              </a:rPr>
              <a:t>错误的成本</a:t>
            </a:r>
            <a:endParaRPr lang="en-US" altLang="zh-CN" sz="3200" b="1" dirty="0">
              <a:solidFill>
                <a:srgbClr val="FF0000"/>
              </a:solidFill>
              <a:latin typeface="+mn-ea"/>
            </a:endParaRPr>
          </a:p>
          <a:p>
            <a:pPr>
              <a:lnSpc>
                <a:spcPct val="150000"/>
              </a:lnSpc>
              <a:spcBef>
                <a:spcPts val="600"/>
              </a:spcBef>
            </a:pPr>
            <a:r>
              <a:rPr lang="zh-CN" altLang="en-US" dirty="0"/>
              <a:t>用户的成本</a:t>
            </a:r>
          </a:p>
          <a:p>
            <a:pPr lvl="1">
              <a:lnSpc>
                <a:spcPct val="120000"/>
              </a:lnSpc>
              <a:spcBef>
                <a:spcPts val="600"/>
              </a:spcBef>
            </a:pPr>
            <a:r>
              <a:rPr lang="zh-CN" altLang="en-US" dirty="0"/>
              <a:t>软件产品的缺陷</a:t>
            </a:r>
            <a:r>
              <a:rPr lang="en-US" altLang="zh-CN" dirty="0"/>
              <a:t>&amp;</a:t>
            </a:r>
            <a:r>
              <a:rPr lang="zh-CN" altLang="en-US" dirty="0"/>
              <a:t>错误（数据丢失，软件的错误反应，硬件设备的损坏</a:t>
            </a:r>
            <a:r>
              <a:rPr lang="en-US" altLang="zh-CN" dirty="0"/>
              <a:t>)</a:t>
            </a:r>
            <a:r>
              <a:rPr lang="zh-CN" altLang="en-US" dirty="0"/>
              <a:t>；</a:t>
            </a:r>
          </a:p>
          <a:p>
            <a:pPr lvl="1">
              <a:lnSpc>
                <a:spcPct val="120000"/>
              </a:lnSpc>
              <a:spcBef>
                <a:spcPts val="600"/>
              </a:spcBef>
            </a:pPr>
            <a:r>
              <a:rPr lang="en-US" altLang="zh-CN" dirty="0"/>
              <a:t>……</a:t>
            </a:r>
          </a:p>
          <a:p>
            <a:pPr>
              <a:lnSpc>
                <a:spcPct val="150000"/>
              </a:lnSpc>
              <a:spcBef>
                <a:spcPts val="600"/>
              </a:spcBef>
            </a:pPr>
            <a:r>
              <a:rPr lang="zh-CN" altLang="en-US" dirty="0"/>
              <a:t>软件开发方的成本</a:t>
            </a:r>
          </a:p>
          <a:p>
            <a:pPr lvl="1">
              <a:lnSpc>
                <a:spcPct val="110000"/>
              </a:lnSpc>
              <a:spcBef>
                <a:spcPts val="600"/>
              </a:spcBef>
            </a:pPr>
            <a:r>
              <a:rPr lang="zh-CN" altLang="en-US" dirty="0"/>
              <a:t>用户的不满意 </a:t>
            </a:r>
            <a:r>
              <a:rPr lang="en-US" altLang="zh-CN" dirty="0"/>
              <a:t>(</a:t>
            </a:r>
            <a:r>
              <a:rPr lang="zh-CN" altLang="en-US" dirty="0"/>
              <a:t>形象</a:t>
            </a:r>
            <a:r>
              <a:rPr lang="en-US" altLang="zh-CN" dirty="0"/>
              <a:t>)</a:t>
            </a:r>
            <a:r>
              <a:rPr lang="zh-CN" altLang="en-US" dirty="0"/>
              <a:t>；</a:t>
            </a:r>
          </a:p>
          <a:p>
            <a:pPr lvl="1">
              <a:lnSpc>
                <a:spcPct val="110000"/>
              </a:lnSpc>
              <a:spcBef>
                <a:spcPts val="600"/>
              </a:spcBef>
            </a:pPr>
            <a:r>
              <a:rPr lang="zh-CN" altLang="en-US" dirty="0"/>
              <a:t>错误更改费用；</a:t>
            </a:r>
          </a:p>
          <a:p>
            <a:pPr lvl="1">
              <a:lnSpc>
                <a:spcPct val="110000"/>
              </a:lnSpc>
              <a:spcBef>
                <a:spcPts val="600"/>
              </a:spcBef>
            </a:pPr>
            <a:r>
              <a:rPr lang="zh-CN" altLang="en-US" dirty="0"/>
              <a:t>对损害的赔偿费用；</a:t>
            </a:r>
          </a:p>
          <a:p>
            <a:pPr lvl="1">
              <a:lnSpc>
                <a:spcPct val="110000"/>
              </a:lnSpc>
              <a:spcBef>
                <a:spcPts val="600"/>
              </a:spcBef>
            </a:pPr>
            <a:r>
              <a:rPr lang="en-US" altLang="zh-CN" dirty="0"/>
              <a:t>……</a:t>
            </a:r>
          </a:p>
        </p:txBody>
      </p:sp>
      <p:sp>
        <p:nvSpPr>
          <p:cNvPr id="11" name="内容占位符 1">
            <a:extLst>
              <a:ext uri="{FF2B5EF4-FFF2-40B4-BE49-F238E27FC236}">
                <a16:creationId xmlns:a16="http://schemas.microsoft.com/office/drawing/2014/main" id="{D3DEA59B-2D94-4554-A829-BADE15256695}"/>
              </a:ext>
            </a:extLst>
          </p:cNvPr>
          <p:cNvSpPr txBox="1">
            <a:spLocks/>
          </p:cNvSpPr>
          <p:nvPr/>
        </p:nvSpPr>
        <p:spPr bwMode="auto">
          <a:xfrm>
            <a:off x="9079346" y="2158888"/>
            <a:ext cx="2964873" cy="4326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319088" indent="-319088" algn="l" defTabSz="0" rtl="0" eaLnBrk="0" fontAlgn="base" hangingPunct="0">
              <a:lnSpc>
                <a:spcPts val="3000"/>
              </a:lnSpc>
              <a:spcBef>
                <a:spcPts val="700"/>
              </a:spcBef>
              <a:spcAft>
                <a:spcPct val="0"/>
              </a:spcAft>
              <a:buClr>
                <a:schemeClr val="accent2"/>
              </a:buClr>
              <a:buSzPct val="60000"/>
              <a:buFont typeface="Wingdings" pitchFamily="2" charset="2"/>
              <a:buChar char=""/>
              <a:defRPr sz="2800" kern="1200">
                <a:solidFill>
                  <a:schemeClr val="tx1"/>
                </a:solidFill>
                <a:latin typeface="华文中宋" panose="02010600040101010101" pitchFamily="2" charset="-122"/>
                <a:ea typeface="华文中宋" panose="02010600040101010101" pitchFamily="2" charset="-122"/>
                <a:cs typeface="+mn-cs"/>
                <a:sym typeface="Tw Cen MT"/>
              </a:defRPr>
            </a:lvl1pPr>
            <a:lvl2pPr marL="639763" indent="-271463" algn="l" defTabSz="0" rtl="0" eaLnBrk="0" fontAlgn="base" hangingPunct="0">
              <a:lnSpc>
                <a:spcPts val="3000"/>
              </a:lnSpc>
              <a:spcBef>
                <a:spcPts val="550"/>
              </a:spcBef>
              <a:spcAft>
                <a:spcPct val="0"/>
              </a:spcAft>
              <a:buClr>
                <a:schemeClr val="accent1"/>
              </a:buClr>
              <a:buSzPct val="70000"/>
              <a:buFont typeface="Wingdings 2" pitchFamily="18" charset="2"/>
              <a:buChar char=""/>
              <a:defRPr sz="24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228600" algn="l" defTabSz="0" rtl="0" eaLnBrk="0" fontAlgn="base" hangingPunct="0">
              <a:lnSpc>
                <a:spcPts val="3000"/>
              </a:lnSpc>
              <a:spcBef>
                <a:spcPts val="500"/>
              </a:spcBef>
              <a:spcAft>
                <a:spcPct val="0"/>
              </a:spcAft>
              <a:buClr>
                <a:schemeClr val="accent2"/>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228600" algn="l" defTabSz="0" rtl="0" eaLnBrk="0" fontAlgn="base" hangingPunct="0">
              <a:lnSpc>
                <a:spcPts val="3000"/>
              </a:lnSpc>
              <a:spcBef>
                <a:spcPts val="400"/>
              </a:spcBef>
              <a:spcAft>
                <a:spcPct val="0"/>
              </a:spcAft>
              <a:buClr>
                <a:srgbClr val="A5AB81"/>
              </a:buClr>
              <a:buSzPct val="7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228600" algn="l" defTabSz="0" rtl="0" eaLnBrk="0" fontAlgn="base" hangingPunct="0">
              <a:lnSpc>
                <a:spcPts val="3000"/>
              </a:lnSpc>
              <a:spcBef>
                <a:spcPts val="400"/>
              </a:spcBef>
              <a:spcAft>
                <a:spcPct val="0"/>
              </a:spcAft>
              <a:buClr>
                <a:srgbClr val="D8B25C"/>
              </a:buClr>
              <a:buSzPct val="65000"/>
              <a:buFont typeface="Wingdings" pitchFamily="2" charset="2"/>
              <a:buChar char=""/>
              <a:defRPr sz="2000" kern="1200">
                <a:solidFill>
                  <a:schemeClr val="tx1"/>
                </a:solidFill>
                <a:latin typeface="华文中宋" panose="02010600040101010101" pitchFamily="2" charset="-122"/>
                <a:ea typeface="华文中宋" panose="02010600040101010101" pitchFamily="2" charset="-122"/>
                <a:cs typeface="+mn-cs"/>
                <a:sym typeface="Tw Cen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9728" indent="0">
              <a:buFont typeface="Wingdings" pitchFamily="2" charset="2"/>
              <a:buNone/>
            </a:pPr>
            <a:r>
              <a:rPr lang="zh-CN" altLang="en-US" sz="3200" b="1">
                <a:solidFill>
                  <a:srgbClr val="FF0000"/>
                </a:solidFill>
                <a:latin typeface="+mn-ea"/>
              </a:rPr>
              <a:t>测试的成本</a:t>
            </a:r>
            <a:endParaRPr lang="en-US" altLang="zh-CN" sz="3200" b="1">
              <a:solidFill>
                <a:srgbClr val="FF0000"/>
              </a:solidFill>
              <a:latin typeface="+mn-ea"/>
            </a:endParaRPr>
          </a:p>
          <a:p>
            <a:pPr>
              <a:lnSpc>
                <a:spcPct val="150000"/>
              </a:lnSpc>
              <a:spcBef>
                <a:spcPts val="600"/>
              </a:spcBef>
            </a:pPr>
            <a:r>
              <a:rPr lang="zh-CN" altLang="en-US"/>
              <a:t>测试人员</a:t>
            </a:r>
            <a:endParaRPr lang="en-US" altLang="zh-CN"/>
          </a:p>
          <a:p>
            <a:pPr>
              <a:lnSpc>
                <a:spcPct val="150000"/>
              </a:lnSpc>
              <a:spcBef>
                <a:spcPts val="600"/>
              </a:spcBef>
            </a:pPr>
            <a:r>
              <a:rPr lang="zh-CN" altLang="en-US"/>
              <a:t>测试设备</a:t>
            </a:r>
            <a:endParaRPr lang="en-US" altLang="zh-CN"/>
          </a:p>
          <a:p>
            <a:pPr>
              <a:lnSpc>
                <a:spcPct val="150000"/>
              </a:lnSpc>
              <a:spcBef>
                <a:spcPts val="600"/>
              </a:spcBef>
            </a:pPr>
            <a:r>
              <a:rPr lang="zh-CN" altLang="en-US"/>
              <a:t>测试环境</a:t>
            </a:r>
            <a:endParaRPr lang="en-US" altLang="zh-CN"/>
          </a:p>
          <a:p>
            <a:pPr>
              <a:lnSpc>
                <a:spcPct val="150000"/>
              </a:lnSpc>
              <a:spcBef>
                <a:spcPts val="600"/>
              </a:spcBef>
            </a:pPr>
            <a:r>
              <a:rPr lang="zh-CN" altLang="en-US"/>
              <a:t>办公场所</a:t>
            </a:r>
            <a:endParaRPr lang="en-US" altLang="zh-CN"/>
          </a:p>
          <a:p>
            <a:pPr>
              <a:lnSpc>
                <a:spcPct val="150000"/>
              </a:lnSpc>
              <a:spcBef>
                <a:spcPts val="600"/>
              </a:spcBef>
            </a:pPr>
            <a:r>
              <a:rPr lang="zh-CN" altLang="en-US"/>
              <a:t>测试过程</a:t>
            </a:r>
            <a:endParaRPr lang="en-US" altLang="zh-CN"/>
          </a:p>
          <a:p>
            <a:pPr>
              <a:lnSpc>
                <a:spcPct val="150000"/>
              </a:lnSpc>
              <a:spcBef>
                <a:spcPts val="600"/>
              </a:spcBef>
            </a:pPr>
            <a:r>
              <a:rPr lang="en-US" altLang="zh-CN"/>
              <a:t>……</a:t>
            </a:r>
            <a:endParaRPr lang="en-US" altLang="zh-CN" dirty="0"/>
          </a:p>
        </p:txBody>
      </p:sp>
    </p:spTree>
    <p:extLst>
      <p:ext uri="{BB962C8B-B14F-4D97-AF65-F5344CB8AC3E}">
        <p14:creationId xmlns:p14="http://schemas.microsoft.com/office/powerpoint/2010/main" val="39123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7164" y="1570182"/>
            <a:ext cx="9813636" cy="4437110"/>
          </a:xfrm>
        </p:spPr>
        <p:txBody>
          <a:bodyPr>
            <a:normAutofit/>
          </a:bodyPr>
          <a:lstStyle/>
          <a:p>
            <a:pPr marL="109728" indent="0">
              <a:buNone/>
            </a:pPr>
            <a:r>
              <a:rPr lang="zh-CN" altLang="en-US" sz="3200" b="1" dirty="0">
                <a:solidFill>
                  <a:srgbClr val="FF0000"/>
                </a:solidFill>
                <a:latin typeface="+mn-ea"/>
              </a:rPr>
              <a:t>测试成本的影响因素</a:t>
            </a:r>
            <a:endParaRPr lang="en-US" altLang="zh-CN" sz="3200" b="1" dirty="0">
              <a:solidFill>
                <a:srgbClr val="FF0000"/>
              </a:solidFill>
              <a:latin typeface="+mn-ea"/>
            </a:endParaRPr>
          </a:p>
          <a:p>
            <a:pPr>
              <a:spcBef>
                <a:spcPts val="600"/>
              </a:spcBef>
            </a:pPr>
            <a:r>
              <a:rPr lang="zh-CN" altLang="en-US" dirty="0"/>
              <a:t>软件开发过程的成熟度</a:t>
            </a:r>
          </a:p>
          <a:p>
            <a:pPr>
              <a:spcBef>
                <a:spcPts val="600"/>
              </a:spcBef>
            </a:pPr>
            <a:r>
              <a:rPr lang="zh-CN" altLang="en-US" dirty="0"/>
              <a:t>需求是否经常变更</a:t>
            </a:r>
          </a:p>
          <a:p>
            <a:pPr>
              <a:spcBef>
                <a:spcPts val="600"/>
              </a:spcBef>
            </a:pPr>
            <a:r>
              <a:rPr lang="zh-CN" altLang="en-US" dirty="0"/>
              <a:t>软件测试过程成熟度</a:t>
            </a:r>
          </a:p>
          <a:p>
            <a:pPr>
              <a:spcBef>
                <a:spcPts val="600"/>
              </a:spcBef>
            </a:pPr>
            <a:r>
              <a:rPr lang="zh-CN" altLang="en-US" dirty="0"/>
              <a:t>测试环境的质量 </a:t>
            </a:r>
            <a:r>
              <a:rPr lang="en-US" altLang="zh-CN" dirty="0"/>
              <a:t>&amp; </a:t>
            </a:r>
            <a:r>
              <a:rPr lang="zh-CN" altLang="en-US" dirty="0"/>
              <a:t>可用性</a:t>
            </a:r>
          </a:p>
          <a:p>
            <a:pPr>
              <a:spcBef>
                <a:spcPts val="600"/>
              </a:spcBef>
            </a:pPr>
            <a:r>
              <a:rPr lang="zh-CN" altLang="en-US" dirty="0"/>
              <a:t>软件质量和软件可测性</a:t>
            </a:r>
          </a:p>
          <a:p>
            <a:pPr>
              <a:spcBef>
                <a:spcPts val="600"/>
              </a:spcBef>
            </a:pPr>
            <a:r>
              <a:rPr lang="zh-CN" altLang="en-US" dirty="0"/>
              <a:t>员工的素质</a:t>
            </a:r>
          </a:p>
          <a:p>
            <a:pPr>
              <a:spcBef>
                <a:spcPts val="600"/>
              </a:spcBef>
            </a:pPr>
            <a:r>
              <a:rPr lang="zh-CN" altLang="en-US" dirty="0"/>
              <a:t>所遵循质量目标</a:t>
            </a:r>
          </a:p>
          <a:p>
            <a:pPr>
              <a:spcBef>
                <a:spcPts val="600"/>
              </a:spcBef>
            </a:pPr>
            <a:r>
              <a:rPr lang="en-US" altLang="zh-CN" dirty="0"/>
              <a:t>……</a:t>
            </a:r>
          </a:p>
        </p:txBody>
      </p:sp>
      <p:sp>
        <p:nvSpPr>
          <p:cNvPr id="5" name="标题 4">
            <a:extLst>
              <a:ext uri="{FF2B5EF4-FFF2-40B4-BE49-F238E27FC236}">
                <a16:creationId xmlns:a16="http://schemas.microsoft.com/office/drawing/2014/main" id="{7BB5229B-699A-422D-B9BC-12AA44909FCA}"/>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909877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latin typeface="Times New Roman" pitchFamily="18" charset="0"/>
                <a:sym typeface="Times New Roman" pitchFamily="18" charset="0"/>
              </a:rPr>
              <a:t>引子</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230981" y="1434170"/>
            <a:ext cx="11572875" cy="3970318"/>
          </a:xfrm>
          <a:prstGeom prst="rect">
            <a:avLst/>
          </a:prstGeom>
        </p:spPr>
        <p:txBody>
          <a:bodyPr wrap="square">
            <a:spAutoFit/>
          </a:bodyPr>
          <a:lstStyle/>
          <a:p>
            <a:pPr>
              <a:buClr>
                <a:schemeClr val="accent2"/>
              </a:buClr>
            </a:pPr>
            <a:r>
              <a:rPr lang="en-US" altLang="zh-CN" sz="2800" dirty="0"/>
              <a:t>  int  fun(int a[ ] ,int n)</a:t>
            </a:r>
          </a:p>
          <a:p>
            <a:pPr>
              <a:buClr>
                <a:schemeClr val="accent2"/>
              </a:buClr>
            </a:pPr>
            <a:r>
              <a:rPr lang="en-US" altLang="zh-CN" sz="2800" dirty="0"/>
              <a:t> {</a:t>
            </a:r>
          </a:p>
          <a:p>
            <a:pPr>
              <a:buClr>
                <a:schemeClr val="accent2"/>
              </a:buClr>
            </a:pPr>
            <a:r>
              <a:rPr lang="en-US" altLang="zh-CN" sz="2800" dirty="0"/>
              <a:t> int </a:t>
            </a:r>
            <a:r>
              <a:rPr lang="en-US" altLang="zh-CN" sz="2800" dirty="0" err="1"/>
              <a:t>i,max</a:t>
            </a:r>
            <a:r>
              <a:rPr lang="en-US" altLang="zh-CN" sz="2800" dirty="0"/>
              <a:t> =a[0];    </a:t>
            </a:r>
          </a:p>
          <a:p>
            <a:pPr>
              <a:buClr>
                <a:schemeClr val="accent2"/>
              </a:buClr>
            </a:pPr>
            <a:r>
              <a:rPr lang="en-US" altLang="zh-CN" sz="2800" dirty="0"/>
              <a:t> for(</a:t>
            </a:r>
            <a:r>
              <a:rPr lang="en-US" altLang="zh-CN" sz="2800" dirty="0" err="1"/>
              <a:t>i</a:t>
            </a:r>
            <a:r>
              <a:rPr lang="en-US" altLang="zh-CN" sz="2800" dirty="0"/>
              <a:t> = 1 ; </a:t>
            </a:r>
            <a:r>
              <a:rPr lang="en-US" altLang="zh-CN" sz="2800" dirty="0" err="1"/>
              <a:t>i</a:t>
            </a:r>
            <a:r>
              <a:rPr lang="en-US" altLang="zh-CN" sz="2800" dirty="0"/>
              <a:t> &lt; n; </a:t>
            </a:r>
            <a:r>
              <a:rPr lang="en-US" altLang="zh-CN" sz="2800" dirty="0" err="1"/>
              <a:t>i</a:t>
            </a:r>
            <a:r>
              <a:rPr lang="en-US" altLang="zh-CN" sz="2800" dirty="0"/>
              <a:t>++)</a:t>
            </a:r>
          </a:p>
          <a:p>
            <a:pPr>
              <a:buClr>
                <a:schemeClr val="accent2"/>
              </a:buClr>
            </a:pPr>
            <a:r>
              <a:rPr lang="en-US" altLang="zh-CN" sz="2800" dirty="0"/>
              <a:t> {</a:t>
            </a:r>
          </a:p>
          <a:p>
            <a:pPr>
              <a:buClr>
                <a:schemeClr val="accent2"/>
              </a:buClr>
            </a:pPr>
            <a:r>
              <a:rPr lang="en-US" altLang="zh-CN" sz="2800" dirty="0"/>
              <a:t>  if(max&lt;a[</a:t>
            </a:r>
            <a:r>
              <a:rPr lang="en-US" altLang="zh-CN" sz="2800" dirty="0" err="1"/>
              <a:t>i</a:t>
            </a:r>
            <a:r>
              <a:rPr lang="en-US" altLang="zh-CN" sz="2800" dirty="0"/>
              <a:t>]) max = a[</a:t>
            </a:r>
            <a:r>
              <a:rPr lang="en-US" altLang="zh-CN" sz="2800" dirty="0" err="1"/>
              <a:t>i</a:t>
            </a:r>
            <a:r>
              <a:rPr lang="en-US" altLang="zh-CN" sz="2800" dirty="0"/>
              <a:t>];</a:t>
            </a:r>
          </a:p>
          <a:p>
            <a:pPr>
              <a:buClr>
                <a:schemeClr val="accent2"/>
              </a:buClr>
            </a:pPr>
            <a:r>
              <a:rPr lang="en-US" altLang="zh-CN" sz="2800" dirty="0"/>
              <a:t>  }</a:t>
            </a:r>
          </a:p>
          <a:p>
            <a:pPr>
              <a:buClr>
                <a:schemeClr val="accent2"/>
              </a:buClr>
            </a:pPr>
            <a:r>
              <a:rPr lang="en-US" altLang="zh-CN" sz="2800" dirty="0"/>
              <a:t>  return max;</a:t>
            </a:r>
          </a:p>
          <a:p>
            <a:pPr>
              <a:buClr>
                <a:schemeClr val="accent2"/>
              </a:buClr>
            </a:pPr>
            <a:r>
              <a:rPr lang="en-US" altLang="zh-CN" sz="2800" dirty="0"/>
              <a:t> }</a:t>
            </a:r>
            <a:endParaRPr lang="zh-CN" altLang="en-US" sz="2800" dirty="0"/>
          </a:p>
        </p:txBody>
      </p:sp>
      <p:sp>
        <p:nvSpPr>
          <p:cNvPr id="2" name="矩形 1">
            <a:extLst>
              <a:ext uri="{FF2B5EF4-FFF2-40B4-BE49-F238E27FC236}">
                <a16:creationId xmlns:a16="http://schemas.microsoft.com/office/drawing/2014/main" id="{D0102D78-8425-404D-AB1E-7A3BAFAAB23F}"/>
              </a:ext>
            </a:extLst>
          </p:cNvPr>
          <p:cNvSpPr/>
          <p:nvPr/>
        </p:nvSpPr>
        <p:spPr>
          <a:xfrm>
            <a:off x="309562" y="5786765"/>
            <a:ext cx="11572875" cy="523220"/>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t>特征：给出了函数或程序的代码，进行测试</a:t>
            </a:r>
            <a:r>
              <a:rPr lang="en-US" altLang="zh-CN" sz="2800" dirty="0"/>
              <a:t>——</a:t>
            </a:r>
            <a:r>
              <a:rPr lang="zh-CN" altLang="en-US" sz="2800" dirty="0"/>
              <a:t>白盒测试</a:t>
            </a:r>
          </a:p>
        </p:txBody>
      </p:sp>
    </p:spTree>
    <p:extLst>
      <p:ext uri="{BB962C8B-B14F-4D97-AF65-F5344CB8AC3E}">
        <p14:creationId xmlns:p14="http://schemas.microsoft.com/office/powerpoint/2010/main" val="41167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25418" y="1399750"/>
            <a:ext cx="8229600" cy="4659305"/>
          </a:xfrm>
        </p:spPr>
        <p:txBody>
          <a:bodyPr>
            <a:normAutofit/>
          </a:bodyPr>
          <a:lstStyle/>
          <a:p>
            <a:pPr marL="109728" indent="0">
              <a:buNone/>
            </a:pPr>
            <a:r>
              <a:rPr lang="zh-CN" altLang="en-US" sz="3200" b="1" dirty="0">
                <a:solidFill>
                  <a:srgbClr val="FF0000"/>
                </a:solidFill>
                <a:latin typeface="+mn-ea"/>
              </a:rPr>
              <a:t>什么时候结束测试</a:t>
            </a:r>
            <a:endParaRPr lang="en-US" altLang="zh-CN" sz="3200" b="1" dirty="0">
              <a:solidFill>
                <a:srgbClr val="FF0000"/>
              </a:solidFill>
              <a:latin typeface="+mn-ea"/>
            </a:endParaRPr>
          </a:p>
          <a:p>
            <a:pPr>
              <a:spcBef>
                <a:spcPts val="600"/>
              </a:spcBef>
            </a:pPr>
            <a:r>
              <a:rPr lang="zh-CN" altLang="en-US" dirty="0"/>
              <a:t>当测试时间用尽时；</a:t>
            </a:r>
          </a:p>
          <a:p>
            <a:pPr>
              <a:spcBef>
                <a:spcPts val="600"/>
              </a:spcBef>
            </a:pPr>
            <a:r>
              <a:rPr lang="zh-CN" altLang="en-US" dirty="0"/>
              <a:t>当继续测试没有发现新的失效时；</a:t>
            </a:r>
          </a:p>
          <a:p>
            <a:pPr>
              <a:spcBef>
                <a:spcPts val="600"/>
              </a:spcBef>
            </a:pPr>
            <a:r>
              <a:rPr lang="zh-CN" altLang="en-US" dirty="0"/>
              <a:t>当继续测试没有发现新的缺陷时；</a:t>
            </a:r>
          </a:p>
          <a:p>
            <a:pPr>
              <a:spcBef>
                <a:spcPts val="600"/>
              </a:spcBef>
            </a:pPr>
            <a:r>
              <a:rPr lang="zh-CN" altLang="en-US" dirty="0"/>
              <a:t>当无法考虑新的测试用例时；</a:t>
            </a:r>
          </a:p>
          <a:p>
            <a:pPr>
              <a:spcBef>
                <a:spcPts val="600"/>
              </a:spcBef>
            </a:pPr>
            <a:r>
              <a:rPr lang="zh-CN" altLang="en-US" dirty="0"/>
              <a:t>当测试的回报很小时；</a:t>
            </a:r>
          </a:p>
          <a:p>
            <a:pPr>
              <a:spcBef>
                <a:spcPts val="600"/>
              </a:spcBef>
            </a:pPr>
            <a:r>
              <a:rPr lang="zh-CN" altLang="en-US" dirty="0"/>
              <a:t>当达到所要求的测试覆盖时；</a:t>
            </a:r>
          </a:p>
          <a:p>
            <a:pPr>
              <a:spcBef>
                <a:spcPts val="600"/>
              </a:spcBef>
            </a:pPr>
            <a:r>
              <a:rPr lang="zh-CN" altLang="en-US" dirty="0"/>
              <a:t>当所有已发现的缺陷都已经清除时；</a:t>
            </a:r>
            <a:endParaRPr lang="en-US" altLang="zh-CN" dirty="0"/>
          </a:p>
        </p:txBody>
      </p:sp>
      <p:sp>
        <p:nvSpPr>
          <p:cNvPr id="5" name="标题 4">
            <a:extLst>
              <a:ext uri="{FF2B5EF4-FFF2-40B4-BE49-F238E27FC236}">
                <a16:creationId xmlns:a16="http://schemas.microsoft.com/office/drawing/2014/main" id="{B6D487B7-B356-43E4-96B8-0A192B4A32A9}"/>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9733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1237" y="170637"/>
            <a:ext cx="8229600" cy="648071"/>
          </a:xfrm>
        </p:spPr>
        <p:txBody>
          <a:bodyPr>
            <a:normAutofit/>
          </a:bodyPr>
          <a:lstStyle/>
          <a:p>
            <a:pPr marL="109728" indent="0">
              <a:buNone/>
            </a:pPr>
            <a:r>
              <a:rPr lang="zh-CN" altLang="en-US" sz="3200" b="1" dirty="0">
                <a:solidFill>
                  <a:srgbClr val="FF0000"/>
                </a:solidFill>
                <a:latin typeface="+mn-ea"/>
              </a:rPr>
              <a:t>什么时候结束测试</a:t>
            </a:r>
            <a:endParaRPr lang="en-US" altLang="zh-CN" sz="3200" b="1" dirty="0">
              <a:solidFill>
                <a:srgbClr val="FF0000"/>
              </a:solidFill>
              <a:latin typeface="+mn-ea"/>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75" y="1667453"/>
            <a:ext cx="49625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882412" y="4761913"/>
            <a:ext cx="7632848"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什么时候结束测试，需要考虑不同利益干系人在时间、成本和质量三者之间的平衡！</a:t>
            </a:r>
          </a:p>
        </p:txBody>
      </p:sp>
    </p:spTree>
    <p:extLst>
      <p:ext uri="{BB962C8B-B14F-4D97-AF65-F5344CB8AC3E}">
        <p14:creationId xmlns:p14="http://schemas.microsoft.com/office/powerpoint/2010/main" val="422399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26655" y="1334933"/>
            <a:ext cx="8229600" cy="648072"/>
          </a:xfrm>
        </p:spPr>
        <p:txBody>
          <a:bodyPr>
            <a:normAutofit/>
          </a:bodyPr>
          <a:lstStyle/>
          <a:p>
            <a:pPr marL="109728" indent="0">
              <a:buNone/>
            </a:pPr>
            <a:r>
              <a:rPr lang="zh-CN" altLang="en-US" sz="3200" b="1" dirty="0">
                <a:solidFill>
                  <a:srgbClr val="FF0000"/>
                </a:solidFill>
                <a:latin typeface="+mn-ea"/>
              </a:rPr>
              <a:t>测试的正向思维</a:t>
            </a:r>
            <a:endParaRPr lang="en-US" altLang="zh-CN" sz="3200" b="1" dirty="0">
              <a:solidFill>
                <a:srgbClr val="FF0000"/>
              </a:solidFill>
              <a:latin typeface="+mn-ea"/>
            </a:endParaRPr>
          </a:p>
        </p:txBody>
      </p:sp>
      <p:sp>
        <p:nvSpPr>
          <p:cNvPr id="3" name="标题 2"/>
          <p:cNvSpPr>
            <a:spLocks noGrp="1"/>
          </p:cNvSpPr>
          <p:nvPr>
            <p:ph type="title"/>
          </p:nvPr>
        </p:nvSpPr>
        <p:spPr>
          <a:xfrm>
            <a:off x="318655" y="141631"/>
            <a:ext cx="8229600" cy="562074"/>
          </a:xfrm>
        </p:spPr>
        <p:txBody>
          <a:bodyPr>
            <a:normAutofit fontScale="90000"/>
          </a:bodyPr>
          <a:lstStyle/>
          <a:p>
            <a:r>
              <a:rPr lang="zh-CN" altLang="en-US" sz="3200" dirty="0"/>
              <a:t>什么是测试</a:t>
            </a:r>
          </a:p>
        </p:txBody>
      </p:sp>
      <p:sp>
        <p:nvSpPr>
          <p:cNvPr id="4" name="矩形 3"/>
          <p:cNvSpPr/>
          <p:nvPr/>
        </p:nvSpPr>
        <p:spPr>
          <a:xfrm>
            <a:off x="3791744" y="1898830"/>
            <a:ext cx="6264696"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测试就是建立一种信心，确信程序能够按期望的设想进行；</a:t>
            </a:r>
          </a:p>
        </p:txBody>
      </p:sp>
      <p:sp>
        <p:nvSpPr>
          <p:cNvPr id="5" name="矩形 4"/>
          <p:cNvSpPr/>
          <p:nvPr/>
        </p:nvSpPr>
        <p:spPr>
          <a:xfrm>
            <a:off x="3791744" y="3284985"/>
            <a:ext cx="6264696" cy="138499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评价一个程序和系统的特性或能力，并确定它是否达到期望的结果。软件测试就是以此为目的的任何行为；</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1898830"/>
            <a:ext cx="15716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横卷形 7"/>
          <p:cNvSpPr/>
          <p:nvPr/>
        </p:nvSpPr>
        <p:spPr>
          <a:xfrm>
            <a:off x="4007768" y="5301208"/>
            <a:ext cx="4248472" cy="79208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nl-NL" sz="2000" dirty="0">
                <a:latin typeface="宋体" pitchFamily="2" charset="-122"/>
                <a:ea typeface="宋体" pitchFamily="2" charset="-122"/>
              </a:rPr>
              <a:t>代表人物：</a:t>
            </a:r>
            <a:r>
              <a:rPr lang="nl-NL" altLang="zh-CN" sz="2000" dirty="0">
                <a:latin typeface="宋体" pitchFamily="2" charset="-122"/>
                <a:ea typeface="宋体" pitchFamily="2" charset="-122"/>
              </a:rPr>
              <a:t>Bill Hetzel</a:t>
            </a:r>
            <a:r>
              <a:rPr lang="zh-CN" altLang="nl-NL" sz="2000" dirty="0">
                <a:latin typeface="宋体" pitchFamily="2" charset="-122"/>
                <a:ea typeface="宋体" pitchFamily="2" charset="-122"/>
              </a:rPr>
              <a:t>博士</a:t>
            </a:r>
            <a:endParaRPr lang="zh-CN" altLang="en-US" sz="2000" dirty="0">
              <a:latin typeface="宋体" pitchFamily="2" charset="-122"/>
              <a:ea typeface="宋体" pitchFamily="2" charset="-122"/>
            </a:endParaRPr>
          </a:p>
        </p:txBody>
      </p:sp>
    </p:spTree>
    <p:extLst>
      <p:ext uri="{BB962C8B-B14F-4D97-AF65-F5344CB8AC3E}">
        <p14:creationId xmlns:p14="http://schemas.microsoft.com/office/powerpoint/2010/main" val="2977491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836713"/>
            <a:ext cx="8229600" cy="648072"/>
          </a:xfrm>
        </p:spPr>
        <p:txBody>
          <a:bodyPr>
            <a:normAutofit/>
          </a:bodyPr>
          <a:lstStyle/>
          <a:p>
            <a:pPr marL="109728" indent="0">
              <a:buNone/>
            </a:pPr>
            <a:r>
              <a:rPr lang="zh-CN" altLang="en-US" sz="3200" b="1" dirty="0">
                <a:solidFill>
                  <a:srgbClr val="FF0000"/>
                </a:solidFill>
                <a:latin typeface="+mn-ea"/>
              </a:rPr>
              <a:t>测试的逆向思维</a:t>
            </a:r>
            <a:endParaRPr lang="en-US" altLang="zh-CN" sz="3200" b="1" dirty="0">
              <a:solidFill>
                <a:srgbClr val="FF0000"/>
              </a:solidFill>
              <a:latin typeface="+mn-ea"/>
            </a:endParaRP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什么是测试</a:t>
            </a:r>
          </a:p>
        </p:txBody>
      </p:sp>
      <p:sp>
        <p:nvSpPr>
          <p:cNvPr id="4" name="矩形 3"/>
          <p:cNvSpPr/>
          <p:nvPr/>
        </p:nvSpPr>
        <p:spPr>
          <a:xfrm>
            <a:off x="3791744" y="1898830"/>
            <a:ext cx="6264696"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测试是为发现错误而执行一个程序或者系统的过程；</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1898830"/>
            <a:ext cx="15716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横卷形 7"/>
          <p:cNvSpPr/>
          <p:nvPr/>
        </p:nvSpPr>
        <p:spPr>
          <a:xfrm>
            <a:off x="4308352" y="4349863"/>
            <a:ext cx="4248472" cy="79208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nl-NL" sz="2000" dirty="0">
                <a:latin typeface="宋体" pitchFamily="2" charset="-122"/>
                <a:ea typeface="宋体" pitchFamily="2" charset="-122"/>
              </a:rPr>
              <a:t>代表人物：</a:t>
            </a:r>
            <a:r>
              <a:rPr lang="nl-NL" altLang="zh-CN" sz="2000" dirty="0">
                <a:latin typeface="宋体" pitchFamily="2" charset="-122"/>
                <a:ea typeface="宋体" pitchFamily="2" charset="-122"/>
              </a:rPr>
              <a:t>Glenford J.Myers</a:t>
            </a:r>
            <a:r>
              <a:rPr lang="zh-CN" altLang="nl-NL" sz="2000" dirty="0">
                <a:latin typeface="宋体" pitchFamily="2" charset="-122"/>
                <a:ea typeface="宋体" pitchFamily="2" charset="-122"/>
              </a:rPr>
              <a:t>博士</a:t>
            </a:r>
            <a:endParaRPr lang="zh-CN" altLang="en-US" sz="2000" dirty="0">
              <a:latin typeface="宋体" pitchFamily="2" charset="-122"/>
              <a:ea typeface="宋体" pitchFamily="2" charset="-122"/>
            </a:endParaRPr>
          </a:p>
        </p:txBody>
      </p:sp>
    </p:spTree>
    <p:extLst>
      <p:ext uri="{BB962C8B-B14F-4D97-AF65-F5344CB8AC3E}">
        <p14:creationId xmlns:p14="http://schemas.microsoft.com/office/powerpoint/2010/main" val="651420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45127" y="1353950"/>
            <a:ext cx="8229600" cy="648072"/>
          </a:xfrm>
        </p:spPr>
        <p:txBody>
          <a:bodyPr>
            <a:normAutofit/>
          </a:bodyPr>
          <a:lstStyle/>
          <a:p>
            <a:pPr marL="109728" indent="0">
              <a:buNone/>
            </a:pPr>
            <a:r>
              <a:rPr lang="zh-CN" altLang="en-US" sz="3200" b="1" dirty="0">
                <a:solidFill>
                  <a:srgbClr val="FF0000"/>
                </a:solidFill>
                <a:latin typeface="+mn-ea"/>
              </a:rPr>
              <a:t>测试的逆向思维</a:t>
            </a:r>
            <a:endParaRPr lang="en-US" altLang="zh-CN" sz="3200" b="1" dirty="0">
              <a:solidFill>
                <a:srgbClr val="FF0000"/>
              </a:solidFill>
              <a:latin typeface="+mn-ea"/>
            </a:endParaRPr>
          </a:p>
        </p:txBody>
      </p:sp>
      <p:sp>
        <p:nvSpPr>
          <p:cNvPr id="3" name="标题 2"/>
          <p:cNvSpPr>
            <a:spLocks noGrp="1"/>
          </p:cNvSpPr>
          <p:nvPr>
            <p:ph type="title"/>
          </p:nvPr>
        </p:nvSpPr>
        <p:spPr>
          <a:xfrm>
            <a:off x="429491" y="320820"/>
            <a:ext cx="8229600" cy="562074"/>
          </a:xfrm>
        </p:spPr>
        <p:txBody>
          <a:bodyPr>
            <a:normAutofit fontScale="90000"/>
          </a:bodyPr>
          <a:lstStyle/>
          <a:p>
            <a:r>
              <a:rPr lang="zh-CN" altLang="en-US" sz="3200" dirty="0"/>
              <a:t>什么是测试</a:t>
            </a:r>
          </a:p>
        </p:txBody>
      </p:sp>
      <p:sp>
        <p:nvSpPr>
          <p:cNvPr id="4" name="矩形 3"/>
          <p:cNvSpPr/>
          <p:nvPr/>
        </p:nvSpPr>
        <p:spPr>
          <a:xfrm>
            <a:off x="1283855" y="1898829"/>
            <a:ext cx="8772585" cy="18256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pPr>
              <a:lnSpc>
                <a:spcPct val="125000"/>
              </a:lnSpc>
              <a:spcBef>
                <a:spcPts val="600"/>
              </a:spcBef>
            </a:pPr>
            <a:r>
              <a:rPr lang="zh-CN" altLang="en-US" sz="2800" dirty="0"/>
              <a:t>测试是为了证明程序有错，而不是证明程序无错误；</a:t>
            </a:r>
          </a:p>
          <a:p>
            <a:pPr>
              <a:lnSpc>
                <a:spcPct val="125000"/>
              </a:lnSpc>
              <a:spcBef>
                <a:spcPts val="600"/>
              </a:spcBef>
            </a:pPr>
            <a:r>
              <a:rPr lang="zh-CN" altLang="en-US" sz="2800" dirty="0"/>
              <a:t>一个好的测试用例是在于它能发现至今未发现的错误；</a:t>
            </a:r>
          </a:p>
          <a:p>
            <a:pPr>
              <a:lnSpc>
                <a:spcPct val="125000"/>
              </a:lnSpc>
              <a:spcBef>
                <a:spcPts val="600"/>
              </a:spcBef>
            </a:pPr>
            <a:r>
              <a:rPr lang="zh-CN" altLang="en-US" sz="2800" dirty="0"/>
              <a:t>一个成功的测试是发现了至今未发现的错误；</a:t>
            </a:r>
          </a:p>
        </p:txBody>
      </p:sp>
    </p:spTree>
    <p:extLst>
      <p:ext uri="{BB962C8B-B14F-4D97-AF65-F5344CB8AC3E}">
        <p14:creationId xmlns:p14="http://schemas.microsoft.com/office/powerpoint/2010/main" val="3071995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250758"/>
            <a:ext cx="8229600" cy="648072"/>
          </a:xfrm>
        </p:spPr>
        <p:txBody>
          <a:bodyPr>
            <a:normAutofit/>
          </a:bodyPr>
          <a:lstStyle/>
          <a:p>
            <a:pPr marL="109728" indent="0">
              <a:buNone/>
            </a:pPr>
            <a:r>
              <a:rPr lang="en-US" altLang="zh-CN" sz="3200" b="1" dirty="0">
                <a:solidFill>
                  <a:srgbClr val="FF0000"/>
                </a:solidFill>
                <a:latin typeface="+mn-ea"/>
              </a:rPr>
              <a:t>IEEE</a:t>
            </a:r>
            <a:r>
              <a:rPr lang="zh-CN" altLang="en-US" sz="3200" b="1" dirty="0">
                <a:solidFill>
                  <a:srgbClr val="FF0000"/>
                </a:solidFill>
                <a:latin typeface="+mn-ea"/>
              </a:rPr>
              <a:t>定义的测试</a:t>
            </a:r>
            <a:endParaRPr lang="en-US" altLang="zh-CN" sz="3200" b="1" dirty="0">
              <a:solidFill>
                <a:srgbClr val="FF0000"/>
              </a:solidFill>
              <a:latin typeface="+mn-ea"/>
            </a:endParaRPr>
          </a:p>
        </p:txBody>
      </p:sp>
      <p:sp>
        <p:nvSpPr>
          <p:cNvPr id="3" name="标题 2"/>
          <p:cNvSpPr>
            <a:spLocks noGrp="1"/>
          </p:cNvSpPr>
          <p:nvPr>
            <p:ph type="title"/>
          </p:nvPr>
        </p:nvSpPr>
        <p:spPr>
          <a:xfrm>
            <a:off x="254000" y="141631"/>
            <a:ext cx="8229600" cy="562074"/>
          </a:xfrm>
        </p:spPr>
        <p:txBody>
          <a:bodyPr>
            <a:normAutofit fontScale="90000"/>
          </a:bodyPr>
          <a:lstStyle/>
          <a:p>
            <a:r>
              <a:rPr lang="zh-CN" altLang="en-US" sz="3200" dirty="0"/>
              <a:t>什么是测试</a:t>
            </a:r>
          </a:p>
        </p:txBody>
      </p:sp>
      <p:sp>
        <p:nvSpPr>
          <p:cNvPr id="4" name="矩形 3"/>
          <p:cNvSpPr/>
          <p:nvPr/>
        </p:nvSpPr>
        <p:spPr>
          <a:xfrm>
            <a:off x="3791744" y="1898830"/>
            <a:ext cx="6264696" cy="138499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在规定条件下运行系统或构件的过程。观察和记录结果，并对系统或构件的某些方面给出评价；</a:t>
            </a:r>
          </a:p>
        </p:txBody>
      </p:sp>
      <p:sp>
        <p:nvSpPr>
          <p:cNvPr id="5" name="矩形 4"/>
          <p:cNvSpPr/>
          <p:nvPr/>
        </p:nvSpPr>
        <p:spPr>
          <a:xfrm>
            <a:off x="3791744" y="3573017"/>
            <a:ext cx="6264696" cy="138499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分析软件项目的过程。检测现有状况和所需状况之间的不同，并评估软件项目的特性；</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1898830"/>
            <a:ext cx="15716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8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5491" y="1385455"/>
            <a:ext cx="11841018" cy="1616364"/>
          </a:xfrm>
        </p:spPr>
        <p:txBody>
          <a:bodyPr>
            <a:normAutofit/>
          </a:bodyPr>
          <a:lstStyle/>
          <a:p>
            <a:pPr marL="109728" indent="0">
              <a:lnSpc>
                <a:spcPct val="150000"/>
              </a:lnSpc>
              <a:spcBef>
                <a:spcPts val="600"/>
              </a:spcBef>
              <a:buNone/>
            </a:pPr>
            <a:r>
              <a:rPr lang="zh-CN" altLang="en-US" b="1" dirty="0">
                <a:solidFill>
                  <a:srgbClr val="FF0000"/>
                </a:solidFill>
              </a:rPr>
              <a:t>狭义的测试</a:t>
            </a:r>
            <a:endParaRPr lang="en-US" altLang="zh-CN" b="1" dirty="0">
              <a:solidFill>
                <a:srgbClr val="FF0000"/>
              </a:solidFill>
            </a:endParaRPr>
          </a:p>
          <a:p>
            <a:pPr>
              <a:lnSpc>
                <a:spcPct val="150000"/>
              </a:lnSpc>
              <a:spcBef>
                <a:spcPts val="600"/>
              </a:spcBef>
            </a:pPr>
            <a:r>
              <a:rPr lang="zh-CN" altLang="en-US" dirty="0"/>
              <a:t>一般狭义的测试是运行软件系统进行测试的过程，即执行测试的过程；</a:t>
            </a:r>
            <a:endParaRPr lang="en-US" altLang="zh-CN" dirty="0"/>
          </a:p>
        </p:txBody>
      </p:sp>
      <p:sp>
        <p:nvSpPr>
          <p:cNvPr id="3" name="标题 2"/>
          <p:cNvSpPr>
            <a:spLocks noGrp="1"/>
          </p:cNvSpPr>
          <p:nvPr>
            <p:ph type="title"/>
          </p:nvPr>
        </p:nvSpPr>
        <p:spPr>
          <a:xfrm>
            <a:off x="420254" y="274638"/>
            <a:ext cx="8229600" cy="562074"/>
          </a:xfrm>
        </p:spPr>
        <p:txBody>
          <a:bodyPr>
            <a:normAutofit fontScale="90000"/>
          </a:bodyPr>
          <a:lstStyle/>
          <a:p>
            <a:r>
              <a:rPr lang="zh-CN" altLang="en-US" sz="3200" dirty="0"/>
              <a:t>测试的定义</a:t>
            </a:r>
          </a:p>
        </p:txBody>
      </p:sp>
      <p:sp>
        <p:nvSpPr>
          <p:cNvPr id="4" name="内容占位符 1"/>
          <p:cNvSpPr txBox="1">
            <a:spLocks/>
          </p:cNvSpPr>
          <p:nvPr/>
        </p:nvSpPr>
        <p:spPr>
          <a:xfrm>
            <a:off x="175491" y="2780928"/>
            <a:ext cx="11397673" cy="3240360"/>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defTabSz="0" eaLnBrk="0" fontAlgn="base" hangingPunct="0">
              <a:lnSpc>
                <a:spcPct val="150000"/>
              </a:lnSpc>
              <a:spcBef>
                <a:spcPts val="600"/>
              </a:spcBef>
              <a:spcAft>
                <a:spcPct val="0"/>
              </a:spcAft>
              <a:buClr>
                <a:schemeClr val="accent2"/>
              </a:buClr>
              <a:buSzPct val="60000"/>
              <a:buNone/>
            </a:pPr>
            <a:r>
              <a:rPr lang="zh-CN" altLang="en-US" sz="2800" b="1" dirty="0">
                <a:solidFill>
                  <a:srgbClr val="FF0000"/>
                </a:solidFill>
                <a:latin typeface="华文中宋" panose="02010600040101010101" pitchFamily="2" charset="-122"/>
                <a:ea typeface="华文中宋" panose="02010600040101010101" pitchFamily="2" charset="-122"/>
                <a:sym typeface="Tw Cen MT"/>
              </a:rPr>
              <a:t>广义的测试</a:t>
            </a:r>
            <a:endParaRPr lang="en-US" altLang="zh-CN" sz="2800" b="1" dirty="0">
              <a:solidFill>
                <a:srgbClr val="FF0000"/>
              </a:solidFill>
              <a:latin typeface="华文中宋" panose="02010600040101010101" pitchFamily="2" charset="-122"/>
              <a:ea typeface="华文中宋" panose="02010600040101010101" pitchFamily="2" charset="-122"/>
              <a:sym typeface="Tw Cen MT"/>
            </a:endParaRPr>
          </a:p>
          <a:p>
            <a:pPr>
              <a:lnSpc>
                <a:spcPct val="150000"/>
              </a:lnSpc>
              <a:spcBef>
                <a:spcPts val="600"/>
              </a:spcBef>
            </a:pPr>
            <a:r>
              <a:rPr lang="zh-CN" altLang="en-US" sz="2800" dirty="0">
                <a:latin typeface="华文中宋" panose="02010600040101010101" pitchFamily="2" charset="-122"/>
                <a:ea typeface="华文中宋" panose="02010600040101010101" pitchFamily="2" charset="-122"/>
                <a:sym typeface="Tw Cen MT"/>
              </a:rPr>
              <a:t>测试活动贯穿于整个软件开发的生命周期；</a:t>
            </a:r>
          </a:p>
          <a:p>
            <a:pPr>
              <a:lnSpc>
                <a:spcPct val="150000"/>
              </a:lnSpc>
              <a:spcBef>
                <a:spcPts val="600"/>
              </a:spcBef>
            </a:pPr>
            <a:r>
              <a:rPr lang="zh-CN" altLang="en-US" sz="2800" dirty="0">
                <a:latin typeface="华文中宋" panose="02010600040101010101" pitchFamily="2" charset="-122"/>
                <a:ea typeface="华文中宋" panose="02010600040101010101" pitchFamily="2" charset="-122"/>
                <a:sym typeface="Tw Cen MT"/>
              </a:rPr>
              <a:t>在测试执行之前之后都有相应的测试活动，比如测试计划、设计、实现、评估和报告等等；</a:t>
            </a:r>
          </a:p>
          <a:p>
            <a:pPr>
              <a:lnSpc>
                <a:spcPct val="150000"/>
              </a:lnSpc>
              <a:spcBef>
                <a:spcPts val="600"/>
              </a:spcBef>
            </a:pPr>
            <a:r>
              <a:rPr lang="zh-CN" altLang="en-US" sz="2800" dirty="0">
                <a:latin typeface="华文中宋" panose="02010600040101010101" pitchFamily="2" charset="-122"/>
                <a:ea typeface="华文中宋" panose="02010600040101010101" pitchFamily="2" charset="-122"/>
                <a:sym typeface="Tw Cen MT"/>
              </a:rPr>
              <a:t>测试包含了动态测试和静态测试；</a:t>
            </a:r>
            <a:endParaRPr lang="en-US" altLang="zh-CN" sz="2800" dirty="0">
              <a:latin typeface="华文中宋" panose="02010600040101010101" pitchFamily="2" charset="-122"/>
              <a:ea typeface="华文中宋" panose="02010600040101010101" pitchFamily="2" charset="-122"/>
              <a:sym typeface="Tw Cen MT"/>
            </a:endParaRPr>
          </a:p>
        </p:txBody>
      </p:sp>
    </p:spTree>
    <p:extLst>
      <p:ext uri="{BB962C8B-B14F-4D97-AF65-F5344CB8AC3E}">
        <p14:creationId xmlns:p14="http://schemas.microsoft.com/office/powerpoint/2010/main" val="4024896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05471" y="1520788"/>
            <a:ext cx="8229600" cy="792088"/>
          </a:xfrm>
        </p:spPr>
        <p:txBody>
          <a:bodyPr>
            <a:noAutofit/>
          </a:bodyPr>
          <a:lstStyle/>
          <a:p>
            <a:pPr marL="109728" indent="0">
              <a:lnSpc>
                <a:spcPct val="150000"/>
              </a:lnSpc>
              <a:spcBef>
                <a:spcPts val="600"/>
              </a:spcBef>
              <a:buNone/>
            </a:pPr>
            <a:r>
              <a:rPr lang="zh-CN" altLang="en-US" sz="3200" b="1" dirty="0">
                <a:solidFill>
                  <a:srgbClr val="FF0000"/>
                </a:solidFill>
              </a:rPr>
              <a:t>广义的测试</a:t>
            </a:r>
            <a:endParaRPr lang="en-US" altLang="zh-CN" sz="3200" b="1" dirty="0">
              <a:solidFill>
                <a:srgbClr val="FF0000"/>
              </a:solidFill>
            </a:endParaRPr>
          </a:p>
        </p:txBody>
      </p:sp>
      <p:graphicFrame>
        <p:nvGraphicFramePr>
          <p:cNvPr id="5" name="图示 4"/>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2592414" y="4995174"/>
            <a:ext cx="4655715"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r>
              <a:rPr lang="zh-CN" altLang="en-US" sz="2800" dirty="0"/>
              <a:t>不同的软件测试方法的组合可以发现不同类型的错误。</a:t>
            </a: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726" y="4941168"/>
            <a:ext cx="6477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328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187694"/>
            <a:ext cx="8229600" cy="5112568"/>
          </a:xfrm>
        </p:spPr>
        <p:txBody>
          <a:bodyPr>
            <a:normAutofit/>
          </a:bodyPr>
          <a:lstStyle/>
          <a:p>
            <a:pPr marL="109728" indent="0">
              <a:lnSpc>
                <a:spcPct val="150000"/>
              </a:lnSpc>
              <a:spcBef>
                <a:spcPts val="600"/>
              </a:spcBef>
              <a:buNone/>
            </a:pPr>
            <a:r>
              <a:rPr lang="zh-CN" altLang="en-US" sz="3200" b="1" dirty="0">
                <a:solidFill>
                  <a:srgbClr val="FF0000"/>
                </a:solidFill>
              </a:rPr>
              <a:t>测试工作量的分配</a:t>
            </a:r>
            <a:endParaRPr lang="en-US" altLang="zh-CN" sz="3200" b="1" dirty="0">
              <a:solidFill>
                <a:srgbClr val="FF0000"/>
              </a:solidFill>
            </a:endParaRPr>
          </a:p>
          <a:p>
            <a:pPr>
              <a:lnSpc>
                <a:spcPct val="150000"/>
              </a:lnSpc>
              <a:spcBef>
                <a:spcPts val="600"/>
              </a:spcBef>
            </a:pPr>
            <a:r>
              <a:rPr lang="zh-CN" altLang="en-US" sz="2600" dirty="0"/>
              <a:t>测试工作量占整个研发的</a:t>
            </a:r>
            <a:r>
              <a:rPr lang="en-US" altLang="zh-CN" sz="2600" dirty="0"/>
              <a:t>25%</a:t>
            </a:r>
            <a:r>
              <a:rPr lang="zh-CN" altLang="en-US" sz="2600" dirty="0"/>
              <a:t>到</a:t>
            </a:r>
            <a:r>
              <a:rPr lang="en-US" altLang="zh-CN" sz="2600" dirty="0"/>
              <a:t>50%</a:t>
            </a:r>
            <a:r>
              <a:rPr lang="zh-CN" altLang="en-US" sz="2600" dirty="0"/>
              <a:t>之间；</a:t>
            </a:r>
          </a:p>
          <a:p>
            <a:pPr>
              <a:lnSpc>
                <a:spcPct val="150000"/>
              </a:lnSpc>
              <a:spcBef>
                <a:spcPts val="600"/>
              </a:spcBef>
            </a:pPr>
            <a:r>
              <a:rPr lang="zh-CN" altLang="en-US" sz="2600" dirty="0"/>
              <a:t>测试人员和开发人员之间的比例：从</a:t>
            </a:r>
            <a:r>
              <a:rPr lang="en-US" altLang="zh-CN" sz="2600" dirty="0"/>
              <a:t>1:10</a:t>
            </a:r>
            <a:r>
              <a:rPr lang="zh-CN" altLang="en-US" sz="2600" dirty="0"/>
              <a:t>到</a:t>
            </a:r>
            <a:r>
              <a:rPr lang="en-US" altLang="zh-CN" sz="2600" dirty="0"/>
              <a:t>3:1</a:t>
            </a:r>
            <a:r>
              <a:rPr lang="zh-CN" altLang="en-US" sz="2600" dirty="0"/>
              <a:t>；</a:t>
            </a:r>
          </a:p>
          <a:p>
            <a:pPr>
              <a:lnSpc>
                <a:spcPct val="150000"/>
              </a:lnSpc>
              <a:spcBef>
                <a:spcPts val="600"/>
              </a:spcBef>
            </a:pPr>
            <a:r>
              <a:rPr lang="zh-CN" altLang="en-US" sz="2600" dirty="0"/>
              <a:t>系统失效导致的高风险；</a:t>
            </a:r>
          </a:p>
          <a:p>
            <a:pPr>
              <a:lnSpc>
                <a:spcPct val="150000"/>
              </a:lnSpc>
              <a:spcBef>
                <a:spcPts val="600"/>
              </a:spcBef>
            </a:pPr>
            <a:r>
              <a:rPr lang="zh-CN" altLang="en-US" sz="2600" dirty="0"/>
              <a:t>如何平衡时间、成本、资源和质量之间的关系？</a:t>
            </a:r>
            <a:endParaRPr lang="en-US" altLang="zh-CN" sz="2600"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测试工作量</a:t>
            </a:r>
          </a:p>
        </p:txBody>
      </p:sp>
    </p:spTree>
    <p:extLst>
      <p:ext uri="{BB962C8B-B14F-4D97-AF65-F5344CB8AC3E}">
        <p14:creationId xmlns:p14="http://schemas.microsoft.com/office/powerpoint/2010/main" val="916807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测试工作量</a:t>
            </a:r>
          </a:p>
        </p:txBody>
      </p:sp>
      <p:sp>
        <p:nvSpPr>
          <p:cNvPr id="4" name="矩形 3"/>
          <p:cNvSpPr/>
          <p:nvPr/>
        </p:nvSpPr>
        <p:spPr>
          <a:xfrm>
            <a:off x="2135560" y="1340769"/>
            <a:ext cx="7920880"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pPr algn="ctr"/>
            <a:r>
              <a:rPr lang="zh-CN" altLang="en-US" sz="2800" dirty="0"/>
              <a:t>穷尽测试不可能，因此，如何运用有限的测试资源就非常重要！</a:t>
            </a:r>
          </a:p>
        </p:txBody>
      </p:sp>
      <p:sp>
        <p:nvSpPr>
          <p:cNvPr id="5" name="矩形 4"/>
          <p:cNvSpPr/>
          <p:nvPr/>
        </p:nvSpPr>
        <p:spPr>
          <a:xfrm>
            <a:off x="2135560" y="2924945"/>
            <a:ext cx="7920880" cy="224676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pPr algn="ctr"/>
            <a:r>
              <a:rPr lang="zh-CN" altLang="en-US" sz="2800" dirty="0"/>
              <a:t>为了得到让人满意的结果，测试必须以结构化、系统化的方式设计和执行。这样才能在有限的测试资源和工作量下，找到尽可能多的缺陷，并且避免执行那些找不到较多缺陷或者不能获得较多系统质量信息的不必要的测试！</a:t>
            </a:r>
          </a:p>
        </p:txBody>
      </p:sp>
    </p:spTree>
    <p:extLst>
      <p:ext uri="{BB962C8B-B14F-4D97-AF65-F5344CB8AC3E}">
        <p14:creationId xmlns:p14="http://schemas.microsoft.com/office/powerpoint/2010/main" val="218561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9C18D944-B394-4964-A177-A0F1919E2436}"/>
              </a:ext>
            </a:extLst>
          </p:cNvPr>
          <p:cNvSpPr>
            <a:spLocks noGrp="1"/>
          </p:cNvSpPr>
          <p:nvPr>
            <p:ph type="subTitle" idx="1"/>
          </p:nvPr>
        </p:nvSpPr>
        <p:spPr>
          <a:xfrm>
            <a:off x="338136" y="1427008"/>
            <a:ext cx="11611208" cy="4698584"/>
          </a:xfrm>
        </p:spPr>
        <p:txBody>
          <a:bodyPr/>
          <a:lstStyle/>
          <a:p>
            <a:pPr marL="342900" indent="-342900" algn="l">
              <a:buFont typeface="Wingdings" panose="05000000000000000000" pitchFamily="2" charset="2"/>
              <a:buChar char="n"/>
            </a:pPr>
            <a:endParaRPr lang="en-US" altLang="zh-CN" dirty="0"/>
          </a:p>
          <a:p>
            <a:pPr marL="342900" indent="-342900" algn="l">
              <a:buFont typeface="Wingdings" panose="05000000000000000000" pitchFamily="2" charset="2"/>
              <a:buChar char="n"/>
            </a:pPr>
            <a:endParaRPr lang="en-US" altLang="zh-CN" dirty="0"/>
          </a:p>
          <a:p>
            <a:pPr marL="342900" indent="-342900" algn="l">
              <a:buFont typeface="Wingdings" panose="05000000000000000000" pitchFamily="2" charset="2"/>
              <a:buChar char="n"/>
            </a:pPr>
            <a:endParaRPr lang="zh-CN" altLang="en-US" dirty="0"/>
          </a:p>
        </p:txBody>
      </p:sp>
      <p:sp>
        <p:nvSpPr>
          <p:cNvPr id="13" name="副标题 2">
            <a:extLst>
              <a:ext uri="{FF2B5EF4-FFF2-40B4-BE49-F238E27FC236}">
                <a16:creationId xmlns:a16="http://schemas.microsoft.com/office/drawing/2014/main" id="{7BFB73BF-8DCF-47DC-B661-62C3CBCC9057}"/>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b="1" dirty="0">
                <a:solidFill>
                  <a:schemeClr val="bg1"/>
                </a:solidFill>
                <a:latin typeface="Times New Roman" pitchFamily="18" charset="0"/>
                <a:sym typeface="Times New Roman" pitchFamily="18" charset="0"/>
              </a:rPr>
              <a:t>学习成效预期</a:t>
            </a:r>
            <a:r>
              <a:rPr lang="en-US" altLang="zh-CN" sz="2800" b="1" dirty="0">
                <a:solidFill>
                  <a:schemeClr val="bg1"/>
                </a:solidFill>
                <a:latin typeface="Times New Roman" pitchFamily="18" charset="0"/>
                <a:sym typeface="Times New Roman" pitchFamily="18" charset="0"/>
              </a:rPr>
              <a:t>——</a:t>
            </a:r>
            <a:r>
              <a:rPr lang="zh-CN" altLang="en-US" sz="2800" b="1" dirty="0">
                <a:solidFill>
                  <a:schemeClr val="bg1"/>
                </a:solidFill>
                <a:latin typeface="Times New Roman" pitchFamily="18" charset="0"/>
                <a:sym typeface="Times New Roman" pitchFamily="18" charset="0"/>
              </a:rPr>
              <a:t>课程目标</a:t>
            </a:r>
            <a:endParaRPr lang="zh-CN" altLang="en-US" sz="2800" dirty="0">
              <a:solidFill>
                <a:schemeClr val="bg1"/>
              </a:solidFill>
              <a:latin typeface="Times New Roman" pitchFamily="18" charset="0"/>
              <a:sym typeface="Times New Roman" pitchFamily="18" charset="0"/>
            </a:endParaRPr>
          </a:p>
        </p:txBody>
      </p:sp>
      <p:graphicFrame>
        <p:nvGraphicFramePr>
          <p:cNvPr id="2" name="表格 2">
            <a:extLst>
              <a:ext uri="{FF2B5EF4-FFF2-40B4-BE49-F238E27FC236}">
                <a16:creationId xmlns:a16="http://schemas.microsoft.com/office/drawing/2014/main" id="{819BEB1A-9DB1-4C4F-80F8-DE76AE366615}"/>
              </a:ext>
            </a:extLst>
          </p:cNvPr>
          <p:cNvGraphicFramePr>
            <a:graphicFrameLocks noGrp="1"/>
          </p:cNvGraphicFramePr>
          <p:nvPr>
            <p:extLst>
              <p:ext uri="{D42A27DB-BD31-4B8C-83A1-F6EECF244321}">
                <p14:modId xmlns:p14="http://schemas.microsoft.com/office/powerpoint/2010/main" val="3685291968"/>
              </p:ext>
            </p:extLst>
          </p:nvPr>
        </p:nvGraphicFramePr>
        <p:xfrm>
          <a:off x="76198" y="122237"/>
          <a:ext cx="11777665" cy="5639147"/>
        </p:xfrm>
        <a:graphic>
          <a:graphicData uri="http://schemas.openxmlformats.org/drawingml/2006/table">
            <a:tbl>
              <a:tblPr firstRow="1" bandRow="1">
                <a:tableStyleId>{5C22544A-7EE6-4342-B048-85BDC9FD1C3A}</a:tableStyleId>
              </a:tblPr>
              <a:tblGrid>
                <a:gridCol w="9917547">
                  <a:extLst>
                    <a:ext uri="{9D8B030D-6E8A-4147-A177-3AD203B41FA5}">
                      <a16:colId xmlns:a16="http://schemas.microsoft.com/office/drawing/2014/main" val="4004769873"/>
                    </a:ext>
                  </a:extLst>
                </a:gridCol>
                <a:gridCol w="1860118">
                  <a:extLst>
                    <a:ext uri="{9D8B030D-6E8A-4147-A177-3AD203B41FA5}">
                      <a16:colId xmlns:a16="http://schemas.microsoft.com/office/drawing/2014/main" val="2439768376"/>
                    </a:ext>
                  </a:extLst>
                </a:gridCol>
              </a:tblGrid>
              <a:tr h="380518">
                <a:tc>
                  <a:txBody>
                    <a:bodyPr/>
                    <a:lstStyle/>
                    <a:p>
                      <a:pPr algn="ctr"/>
                      <a:r>
                        <a:rPr lang="zh-CN" altLang="en-US" sz="2400" dirty="0"/>
                        <a:t>知识、能力及素质要求</a:t>
                      </a:r>
                    </a:p>
                  </a:txBody>
                  <a:tcPr/>
                </a:tc>
                <a:tc>
                  <a:txBody>
                    <a:bodyPr/>
                    <a:lstStyle/>
                    <a:p>
                      <a:pPr algn="ctr"/>
                      <a:r>
                        <a:rPr lang="zh-CN" altLang="en-US" sz="2400" dirty="0"/>
                        <a:t>途径、考核评价方法</a:t>
                      </a:r>
                    </a:p>
                  </a:txBody>
                  <a:tcPr/>
                </a:tc>
                <a:extLst>
                  <a:ext uri="{0D108BD9-81ED-4DB2-BD59-A6C34878D82A}">
                    <a16:rowId xmlns:a16="http://schemas.microsoft.com/office/drawing/2014/main" val="2684720822"/>
                  </a:ext>
                </a:extLst>
              </a:tr>
              <a:tr h="2005921">
                <a:tc>
                  <a:txBody>
                    <a:bodyPr/>
                    <a:lstStyle/>
                    <a:p>
                      <a:pPr marL="0" indent="0" algn="l">
                        <a:lnSpc>
                          <a:spcPts val="2800"/>
                        </a:lnSpc>
                        <a:buFontTx/>
                        <a:buNone/>
                      </a:pPr>
                      <a:r>
                        <a:rPr lang="en-US" altLang="zh-CN" sz="2800" dirty="0"/>
                        <a:t>1.</a:t>
                      </a:r>
                      <a:r>
                        <a:rPr lang="zh-CN" altLang="en-US" sz="2800" dirty="0"/>
                        <a:t>理解</a:t>
                      </a:r>
                      <a:r>
                        <a:rPr lang="zh-CN" altLang="zh-CN" sz="2800" dirty="0"/>
                        <a:t>软件质量、软件缺陷</a:t>
                      </a:r>
                      <a:r>
                        <a:rPr lang="zh-CN" altLang="en-US" sz="2800" dirty="0"/>
                        <a:t>等基本概念，理解软件测试在软件生命周期的意义</a:t>
                      </a:r>
                      <a:endParaRPr lang="en-US" altLang="zh-CN" sz="2800" dirty="0"/>
                    </a:p>
                    <a:p>
                      <a:pPr marL="0" indent="0" algn="l">
                        <a:lnSpc>
                          <a:spcPts val="2800"/>
                        </a:lnSpc>
                        <a:buFontTx/>
                        <a:buNone/>
                      </a:pPr>
                      <a:r>
                        <a:rPr lang="en-US" altLang="zh-CN" sz="2800" dirty="0"/>
                        <a:t>2.</a:t>
                      </a:r>
                      <a:r>
                        <a:rPr lang="zh-CN" altLang="en-US" sz="2800" dirty="0"/>
                        <a:t>理解常见的软件测试术语</a:t>
                      </a:r>
                      <a:endParaRPr lang="en-US" altLang="zh-CN" sz="2800" dirty="0"/>
                    </a:p>
                    <a:p>
                      <a:pPr marL="0" indent="0" algn="l">
                        <a:lnSpc>
                          <a:spcPts val="2800"/>
                        </a:lnSpc>
                        <a:buFontTx/>
                        <a:buNone/>
                      </a:pPr>
                      <a:r>
                        <a:rPr lang="en-US" altLang="zh-CN" sz="2800" dirty="0"/>
                        <a:t>3.</a:t>
                      </a:r>
                      <a:r>
                        <a:rPr lang="zh-CN" altLang="en-US" sz="2800" dirty="0"/>
                        <a:t>掌握常用的软件测试技术（黑盒测试，白盒测试）</a:t>
                      </a:r>
                      <a:endParaRPr lang="en-US" altLang="zh-CN" sz="2800" dirty="0"/>
                    </a:p>
                    <a:p>
                      <a:pPr marL="0" indent="0" algn="l">
                        <a:lnSpc>
                          <a:spcPts val="2800"/>
                        </a:lnSpc>
                        <a:buFontTx/>
                        <a:buNone/>
                      </a:pPr>
                      <a:r>
                        <a:rPr lang="en-US" altLang="zh-CN" sz="2800" dirty="0"/>
                        <a:t>4.</a:t>
                      </a:r>
                      <a:r>
                        <a:rPr lang="zh-CN" altLang="en-US" sz="2800" dirty="0"/>
                        <a:t>能根据实际需求设计软件测试用例</a:t>
                      </a:r>
                      <a:endParaRPr lang="en-US" altLang="zh-CN" sz="2800" dirty="0"/>
                    </a:p>
                    <a:p>
                      <a:pPr marL="0" indent="0" algn="l">
                        <a:lnSpc>
                          <a:spcPts val="2800"/>
                        </a:lnSpc>
                        <a:buFontTx/>
                        <a:buNone/>
                      </a:pPr>
                      <a:r>
                        <a:rPr lang="en-US" altLang="zh-CN" sz="2800" dirty="0"/>
                        <a:t>5.</a:t>
                      </a:r>
                      <a:r>
                        <a:rPr lang="zh-CN" altLang="en-US" sz="2800" dirty="0"/>
                        <a:t>了解常见应用软件（如</a:t>
                      </a:r>
                      <a:r>
                        <a:rPr lang="en-US" altLang="zh-CN" sz="2800" dirty="0"/>
                        <a:t>web</a:t>
                      </a:r>
                      <a:r>
                        <a:rPr lang="zh-CN" altLang="en-US" sz="2800" dirty="0"/>
                        <a:t>应用、游戏软件、手机</a:t>
                      </a:r>
                      <a:r>
                        <a:rPr lang="en-US" altLang="zh-CN" sz="2800" dirty="0"/>
                        <a:t>App</a:t>
                      </a:r>
                      <a:r>
                        <a:rPr lang="zh-CN" altLang="en-US" sz="2800" dirty="0"/>
                        <a:t>等）测试要点</a:t>
                      </a:r>
                      <a:endParaRPr lang="en-US" altLang="zh-CN" sz="2800" dirty="0"/>
                    </a:p>
                    <a:p>
                      <a:pPr>
                        <a:lnSpc>
                          <a:spcPts val="2500"/>
                        </a:lnSpc>
                      </a:pPr>
                      <a:endParaRPr lang="zh-CN" altLang="en-US" sz="2400" dirty="0"/>
                    </a:p>
                  </a:txBody>
                  <a:tcPr/>
                </a:tc>
                <a:tc>
                  <a:txBody>
                    <a:bodyPr/>
                    <a:lstStyle/>
                    <a:p>
                      <a:r>
                        <a:rPr lang="zh-CN" altLang="en-US" sz="2400" dirty="0"/>
                        <a:t>课堂授课，讨论</a:t>
                      </a:r>
                      <a:endParaRPr lang="en-US" altLang="zh-CN" sz="2400" dirty="0"/>
                    </a:p>
                    <a:p>
                      <a:endParaRPr lang="en-US" altLang="zh-CN" sz="2400" dirty="0"/>
                    </a:p>
                    <a:p>
                      <a:r>
                        <a:rPr lang="zh-CN" altLang="en-US" sz="2400" dirty="0"/>
                        <a:t>课后作业，章节</a:t>
                      </a:r>
                      <a:r>
                        <a:rPr lang="en-US" altLang="zh-CN" sz="2400" dirty="0"/>
                        <a:t>/</a:t>
                      </a:r>
                      <a:r>
                        <a:rPr lang="zh-CN" altLang="en-US" sz="2400" dirty="0"/>
                        <a:t>课堂测验，期末课程报告</a:t>
                      </a:r>
                    </a:p>
                  </a:txBody>
                  <a:tcPr/>
                </a:tc>
                <a:extLst>
                  <a:ext uri="{0D108BD9-81ED-4DB2-BD59-A6C34878D82A}">
                    <a16:rowId xmlns:a16="http://schemas.microsoft.com/office/drawing/2014/main" val="1599235054"/>
                  </a:ext>
                </a:extLst>
              </a:tr>
              <a:tr h="729327">
                <a:tc>
                  <a:txBody>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en-US" altLang="zh-CN" sz="2400" dirty="0">
                          <a:solidFill>
                            <a:srgbClr val="FF0000"/>
                          </a:solidFill>
                        </a:rPr>
                        <a:t>6.</a:t>
                      </a:r>
                      <a:r>
                        <a:rPr lang="zh-CN" altLang="en-US" sz="2400" dirty="0">
                          <a:solidFill>
                            <a:srgbClr val="FF0000"/>
                          </a:solidFill>
                        </a:rPr>
                        <a:t>能开发完成一个自动化测试小工具</a:t>
                      </a:r>
                      <a:endParaRPr lang="en-US" altLang="zh-CN" sz="2400" dirty="0">
                        <a:solidFill>
                          <a:srgbClr val="FF0000"/>
                        </a:solidFill>
                      </a:endParaRPr>
                    </a:p>
                    <a:p>
                      <a:pPr>
                        <a:lnSpc>
                          <a:spcPts val="2500"/>
                        </a:lnSpc>
                      </a:pPr>
                      <a:endParaRPr lang="zh-CN" altLang="en-US" sz="2400" dirty="0"/>
                    </a:p>
                  </a:txBody>
                  <a:tcPr/>
                </a:tc>
                <a:tc>
                  <a:txBody>
                    <a:bodyPr/>
                    <a:lstStyle/>
                    <a:p>
                      <a:r>
                        <a:rPr lang="zh-CN" altLang="en-US" sz="2400" dirty="0"/>
                        <a:t>大作业</a:t>
                      </a:r>
                    </a:p>
                  </a:txBody>
                  <a:tcPr/>
                </a:tc>
                <a:extLst>
                  <a:ext uri="{0D108BD9-81ED-4DB2-BD59-A6C34878D82A}">
                    <a16:rowId xmlns:a16="http://schemas.microsoft.com/office/drawing/2014/main" val="4242710549"/>
                  </a:ext>
                </a:extLst>
              </a:tr>
              <a:tr h="1098665">
                <a:tc>
                  <a:txBody>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en-US" altLang="zh-CN" sz="2400" dirty="0">
                          <a:solidFill>
                            <a:srgbClr val="002060"/>
                          </a:solidFill>
                        </a:rPr>
                        <a:t>7.</a:t>
                      </a:r>
                      <a:r>
                        <a:rPr lang="zh-CN" altLang="zh-CN" sz="2400" dirty="0">
                          <a:solidFill>
                            <a:srgbClr val="002060"/>
                          </a:solidFill>
                        </a:rPr>
                        <a:t>能够阅读和准确理解软件测试相关的英文技术文献</a:t>
                      </a:r>
                      <a:endParaRPr lang="en-US" altLang="zh-CN" sz="2400" dirty="0">
                        <a:solidFill>
                          <a:srgbClr val="002060"/>
                        </a:solidFill>
                      </a:endParaRPr>
                    </a:p>
                    <a:p>
                      <a:pPr>
                        <a:lnSpc>
                          <a:spcPts val="2500"/>
                        </a:lnSpc>
                      </a:pPr>
                      <a:endParaRPr lang="zh-CN" altLang="en-US" sz="2400" dirty="0"/>
                    </a:p>
                  </a:txBody>
                  <a:tcPr/>
                </a:tc>
                <a:tc>
                  <a:txBody>
                    <a:bodyPr/>
                    <a:lstStyle/>
                    <a:p>
                      <a:r>
                        <a:rPr lang="zh-CN" altLang="en-US" sz="2400" dirty="0"/>
                        <a:t>文献阅读与文献综述撰写</a:t>
                      </a:r>
                    </a:p>
                  </a:txBody>
                  <a:tcPr/>
                </a:tc>
                <a:extLst>
                  <a:ext uri="{0D108BD9-81ED-4DB2-BD59-A6C34878D82A}">
                    <a16:rowId xmlns:a16="http://schemas.microsoft.com/office/drawing/2014/main" val="2151366105"/>
                  </a:ext>
                </a:extLst>
              </a:tr>
            </a:tbl>
          </a:graphicData>
        </a:graphic>
      </p:graphicFrame>
    </p:spTree>
    <p:extLst>
      <p:ext uri="{BB962C8B-B14F-4D97-AF65-F5344CB8AC3E}">
        <p14:creationId xmlns:p14="http://schemas.microsoft.com/office/powerpoint/2010/main" val="23738714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14946" y="1317003"/>
            <a:ext cx="8229600" cy="4751288"/>
          </a:xfrm>
        </p:spPr>
        <p:txBody>
          <a:bodyPr>
            <a:normAutofit/>
          </a:bodyPr>
          <a:lstStyle/>
          <a:p>
            <a:pPr>
              <a:lnSpc>
                <a:spcPct val="150000"/>
              </a:lnSpc>
              <a:spcBef>
                <a:spcPts val="600"/>
              </a:spcBef>
            </a:pPr>
            <a:r>
              <a:rPr lang="zh-CN" altLang="en-US" dirty="0"/>
              <a:t>原则</a:t>
            </a:r>
            <a:r>
              <a:rPr lang="en-US" altLang="zh-CN" dirty="0"/>
              <a:t>1</a:t>
            </a:r>
            <a:r>
              <a:rPr lang="zh-CN" altLang="en-US" dirty="0"/>
              <a:t>：测试可以显示缺陷的存在；</a:t>
            </a:r>
          </a:p>
          <a:p>
            <a:pPr lvl="1">
              <a:lnSpc>
                <a:spcPct val="150000"/>
              </a:lnSpc>
              <a:spcBef>
                <a:spcPts val="600"/>
              </a:spcBef>
            </a:pPr>
            <a:r>
              <a:rPr lang="zh-CN" altLang="en-US" dirty="0"/>
              <a:t>通过测试，可以减少测试对象中存在未被发现缺陷的可能性；</a:t>
            </a:r>
          </a:p>
          <a:p>
            <a:pPr lvl="1">
              <a:lnSpc>
                <a:spcPct val="150000"/>
              </a:lnSpc>
              <a:spcBef>
                <a:spcPts val="600"/>
              </a:spcBef>
            </a:pPr>
            <a:r>
              <a:rPr lang="zh-CN" altLang="en-US" dirty="0"/>
              <a:t>但即使在测试过程中没有发现缺陷，也不能证明测试对象是完全正确的；</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测试基本原则</a:t>
            </a:r>
          </a:p>
        </p:txBody>
      </p:sp>
    </p:spTree>
    <p:extLst>
      <p:ext uri="{BB962C8B-B14F-4D97-AF65-F5344CB8AC3E}">
        <p14:creationId xmlns:p14="http://schemas.microsoft.com/office/powerpoint/2010/main" val="86316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9536" y="1086094"/>
            <a:ext cx="8229600" cy="5184576"/>
          </a:xfrm>
        </p:spPr>
        <p:txBody>
          <a:bodyPr>
            <a:normAutofit/>
          </a:bodyPr>
          <a:lstStyle/>
          <a:p>
            <a:pPr>
              <a:lnSpc>
                <a:spcPct val="150000"/>
              </a:lnSpc>
              <a:spcBef>
                <a:spcPts val="600"/>
              </a:spcBef>
            </a:pPr>
            <a:r>
              <a:rPr lang="zh-CN" altLang="en-US" dirty="0"/>
              <a:t>原则</a:t>
            </a:r>
            <a:r>
              <a:rPr lang="en-US" altLang="zh-CN" dirty="0"/>
              <a:t>2</a:t>
            </a:r>
            <a:r>
              <a:rPr lang="zh-CN" altLang="en-US" dirty="0"/>
              <a:t>：穷尽测试是不可能的；</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测试基本原则</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30" y="2547071"/>
            <a:ext cx="4041777" cy="264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007768" y="1916833"/>
            <a:ext cx="6264696" cy="310854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6350">
            <a:solidFill>
              <a:schemeClr val="accent6">
                <a:lumMod val="20000"/>
                <a:lumOff val="80000"/>
              </a:schemeClr>
            </a:solidFill>
          </a:ln>
          <a:effectLst>
            <a:outerShdw blurRad="50800" dist="38100" dir="2700000" algn="tl" rotWithShape="0">
              <a:prstClr val="black">
                <a:alpha val="40000"/>
              </a:prstClr>
            </a:outerShdw>
          </a:effectLst>
        </p:spPr>
        <p:txBody>
          <a:bodyPr wrap="square">
            <a:spAutoFit/>
          </a:bodyPr>
          <a:lstStyle/>
          <a:p>
            <a:pPr algn="ctr"/>
            <a:r>
              <a:rPr lang="zh-CN" altLang="en-US" sz="2800" dirty="0"/>
              <a:t>点Ａ和点Ｂ之间是一个循环，有一</a:t>
            </a:r>
          </a:p>
          <a:p>
            <a:pPr algn="ctr"/>
            <a:r>
              <a:rPr lang="zh-CN" altLang="en-US" sz="2800" dirty="0"/>
              <a:t>个从点Ｂ到点Ａ的返回。假设循环</a:t>
            </a:r>
          </a:p>
          <a:p>
            <a:pPr algn="ctr"/>
            <a:r>
              <a:rPr lang="zh-CN" altLang="en-US" sz="2800" dirty="0"/>
              <a:t>的上限是</a:t>
            </a:r>
            <a:r>
              <a:rPr lang="en-US" altLang="zh-CN" sz="2800" dirty="0"/>
              <a:t>20</a:t>
            </a:r>
            <a:r>
              <a:rPr lang="zh-CN" altLang="en-US" sz="2800" dirty="0"/>
              <a:t>次并且所有的连接都</a:t>
            </a:r>
          </a:p>
          <a:p>
            <a:pPr algn="ctr"/>
            <a:r>
              <a:rPr lang="zh-CN" altLang="en-US" sz="2800" dirty="0"/>
              <a:t>是独立的 。假如要进行完全</a:t>
            </a:r>
          </a:p>
          <a:p>
            <a:pPr algn="ctr"/>
            <a:r>
              <a:rPr lang="zh-CN" altLang="en-US" sz="2800" dirty="0"/>
              <a:t>测试，需要进行的测试次数是：</a:t>
            </a:r>
          </a:p>
          <a:p>
            <a:pPr algn="ctr"/>
            <a:r>
              <a:rPr lang="en-US" altLang="zh-CN" sz="2800" dirty="0"/>
              <a:t>5^20+5^19+5^18+…+5^1</a:t>
            </a:r>
          </a:p>
          <a:p>
            <a:pPr algn="ctr"/>
            <a:r>
              <a:rPr lang="zh-CN" altLang="en-US" sz="2800" dirty="0"/>
              <a:t>这是一个天文数字！</a:t>
            </a:r>
          </a:p>
        </p:txBody>
      </p:sp>
    </p:spTree>
    <p:extLst>
      <p:ext uri="{BB962C8B-B14F-4D97-AF65-F5344CB8AC3E}">
        <p14:creationId xmlns:p14="http://schemas.microsoft.com/office/powerpoint/2010/main" val="2612861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92910" y="1169221"/>
            <a:ext cx="8229600" cy="792088"/>
          </a:xfrm>
        </p:spPr>
        <p:txBody>
          <a:bodyPr>
            <a:normAutofit/>
          </a:bodyPr>
          <a:lstStyle/>
          <a:p>
            <a:pPr>
              <a:lnSpc>
                <a:spcPct val="150000"/>
              </a:lnSpc>
              <a:spcBef>
                <a:spcPts val="600"/>
              </a:spcBef>
            </a:pPr>
            <a:r>
              <a:rPr lang="zh-CN" altLang="en-US" dirty="0"/>
              <a:t>原则</a:t>
            </a:r>
            <a:r>
              <a:rPr lang="en-US" altLang="zh-CN" dirty="0"/>
              <a:t>3</a:t>
            </a:r>
            <a:r>
              <a:rPr lang="zh-CN" altLang="en-US" dirty="0"/>
              <a:t>：测试的尽早介入；</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测试基本原则</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776" y="2096943"/>
            <a:ext cx="6951663"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75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34836" y="1136072"/>
            <a:ext cx="8575964" cy="1616363"/>
          </a:xfrm>
        </p:spPr>
        <p:txBody>
          <a:bodyPr>
            <a:normAutofit/>
          </a:bodyPr>
          <a:lstStyle/>
          <a:p>
            <a:pPr>
              <a:lnSpc>
                <a:spcPct val="150000"/>
              </a:lnSpc>
              <a:spcBef>
                <a:spcPts val="600"/>
              </a:spcBef>
            </a:pPr>
            <a:r>
              <a:rPr lang="zh-CN" altLang="en-US" dirty="0"/>
              <a:t>原则</a:t>
            </a:r>
            <a:r>
              <a:rPr lang="en-US" altLang="zh-CN" dirty="0"/>
              <a:t>4</a:t>
            </a:r>
            <a:r>
              <a:rPr lang="zh-CN" altLang="en-US" dirty="0"/>
              <a:t>：缺陷的集群效应，即测试对象中发现的</a:t>
            </a:r>
            <a:r>
              <a:rPr lang="en-US" altLang="zh-CN" dirty="0"/>
              <a:t>80%</a:t>
            </a:r>
            <a:r>
              <a:rPr lang="zh-CN" altLang="en-US" dirty="0"/>
              <a:t>的缺陷来自</a:t>
            </a:r>
            <a:r>
              <a:rPr lang="en-US" altLang="zh-CN" dirty="0"/>
              <a:t>20%</a:t>
            </a:r>
            <a:r>
              <a:rPr lang="zh-CN" altLang="en-US" dirty="0"/>
              <a:t>的模块；</a:t>
            </a:r>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测试基本原则</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412" y="2838946"/>
            <a:ext cx="40671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424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14945" y="1538675"/>
            <a:ext cx="8229600" cy="5184576"/>
          </a:xfrm>
        </p:spPr>
        <p:txBody>
          <a:bodyPr>
            <a:normAutofit/>
          </a:bodyPr>
          <a:lstStyle/>
          <a:p>
            <a:pPr>
              <a:lnSpc>
                <a:spcPct val="150000"/>
              </a:lnSpc>
              <a:spcBef>
                <a:spcPts val="600"/>
              </a:spcBef>
            </a:pPr>
            <a:r>
              <a:rPr lang="zh-CN" altLang="en-US" dirty="0"/>
              <a:t>原则</a:t>
            </a:r>
            <a:r>
              <a:rPr lang="en-US" altLang="zh-CN" dirty="0"/>
              <a:t>5</a:t>
            </a:r>
            <a:r>
              <a:rPr lang="zh-CN" altLang="en-US" dirty="0"/>
              <a:t>：杀虫剂的悖论，即同样的测试用例被重复使用多次，将不能发现新的缺陷；</a:t>
            </a:r>
            <a:endParaRPr lang="en-US" altLang="zh-CN" dirty="0"/>
          </a:p>
          <a:p>
            <a:pPr>
              <a:lnSpc>
                <a:spcPct val="150000"/>
              </a:lnSpc>
              <a:spcBef>
                <a:spcPts val="600"/>
              </a:spcBef>
            </a:pPr>
            <a:r>
              <a:rPr lang="zh-CN" altLang="en-US" dirty="0"/>
              <a:t>原则</a:t>
            </a:r>
            <a:r>
              <a:rPr lang="en-US" altLang="zh-CN" dirty="0"/>
              <a:t>6</a:t>
            </a:r>
            <a:r>
              <a:rPr lang="zh-CN" altLang="en-US" dirty="0"/>
              <a:t>：测试活动依赖于测试对象的背景，比如安全性相关的测试对象和一般的商业对象，测试活动是不完全一样的；</a:t>
            </a:r>
            <a:endParaRPr lang="en-US" altLang="zh-CN" dirty="0"/>
          </a:p>
          <a:p>
            <a:pPr>
              <a:lnSpc>
                <a:spcPct val="150000"/>
              </a:lnSpc>
              <a:spcBef>
                <a:spcPts val="600"/>
              </a:spcBef>
            </a:pPr>
            <a:r>
              <a:rPr lang="zh-CN" altLang="en-US" dirty="0"/>
              <a:t>原则</a:t>
            </a:r>
            <a:r>
              <a:rPr lang="en-US" altLang="zh-CN" dirty="0"/>
              <a:t>7</a:t>
            </a:r>
            <a:r>
              <a:rPr lang="zh-CN" altLang="en-US" dirty="0"/>
              <a:t>：不存在缺陷并不代表是有用的系统；</a:t>
            </a:r>
            <a:endParaRPr lang="en-US" altLang="zh-CN"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测试基本原则</a:t>
            </a:r>
          </a:p>
        </p:txBody>
      </p:sp>
    </p:spTree>
    <p:extLst>
      <p:ext uri="{BB962C8B-B14F-4D97-AF65-F5344CB8AC3E}">
        <p14:creationId xmlns:p14="http://schemas.microsoft.com/office/powerpoint/2010/main" val="3533164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软件测试和质量保证</a:t>
            </a:r>
          </a:p>
        </p:txBody>
      </p:sp>
    </p:spTree>
    <p:extLst>
      <p:ext uri="{BB962C8B-B14F-4D97-AF65-F5344CB8AC3E}">
        <p14:creationId xmlns:p14="http://schemas.microsoft.com/office/powerpoint/2010/main" val="1943449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05345" y="1474021"/>
            <a:ext cx="8229600" cy="792088"/>
          </a:xfrm>
        </p:spPr>
        <p:txBody>
          <a:bodyPr>
            <a:noAutofit/>
          </a:bodyPr>
          <a:lstStyle/>
          <a:p>
            <a:pPr marL="109728" indent="0">
              <a:lnSpc>
                <a:spcPct val="150000"/>
              </a:lnSpc>
              <a:spcBef>
                <a:spcPts val="600"/>
              </a:spcBef>
              <a:buNone/>
            </a:pPr>
            <a:r>
              <a:rPr lang="zh-CN" altLang="en-US" sz="3200" b="1" dirty="0">
                <a:solidFill>
                  <a:srgbClr val="FF0000"/>
                </a:solidFill>
              </a:rPr>
              <a:t>软件质量的不同含义</a:t>
            </a:r>
            <a:endParaRPr lang="en-US" altLang="zh-CN" sz="3200" dirty="0"/>
          </a:p>
        </p:txBody>
      </p:sp>
      <p:sp>
        <p:nvSpPr>
          <p:cNvPr id="3" name="标题 2"/>
          <p:cNvSpPr>
            <a:spLocks noGrp="1"/>
          </p:cNvSpPr>
          <p:nvPr>
            <p:ph type="title"/>
          </p:nvPr>
        </p:nvSpPr>
        <p:spPr>
          <a:xfrm>
            <a:off x="429491" y="274638"/>
            <a:ext cx="8229600" cy="562074"/>
          </a:xfrm>
        </p:spPr>
        <p:txBody>
          <a:bodyPr>
            <a:normAutofit fontScale="90000"/>
          </a:bodyPr>
          <a:lstStyle/>
          <a:p>
            <a:r>
              <a:rPr lang="zh-CN" altLang="en-US" sz="3200" dirty="0"/>
              <a:t>软件测试和质量</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662" y="2509404"/>
            <a:ext cx="692467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480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6727" y="1381657"/>
            <a:ext cx="8229600" cy="792088"/>
          </a:xfrm>
        </p:spPr>
        <p:txBody>
          <a:bodyPr>
            <a:noAutofit/>
          </a:bodyPr>
          <a:lstStyle/>
          <a:p>
            <a:pPr marL="109728" indent="0">
              <a:lnSpc>
                <a:spcPct val="150000"/>
              </a:lnSpc>
              <a:spcBef>
                <a:spcPts val="600"/>
              </a:spcBef>
              <a:buNone/>
            </a:pPr>
            <a:r>
              <a:rPr lang="zh-CN" altLang="en-US" sz="3200" b="1" dirty="0">
                <a:solidFill>
                  <a:srgbClr val="FF0000"/>
                </a:solidFill>
              </a:rPr>
              <a:t>软件质量的不同含义</a:t>
            </a:r>
            <a:endParaRPr lang="en-US" altLang="zh-CN" sz="3200"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软件测试和质量</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2338389"/>
            <a:ext cx="73723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47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5673" y="1229972"/>
            <a:ext cx="8229600" cy="792088"/>
          </a:xfrm>
        </p:spPr>
        <p:txBody>
          <a:bodyPr>
            <a:noAutofit/>
          </a:bodyPr>
          <a:lstStyle/>
          <a:p>
            <a:pPr marL="109728" indent="0">
              <a:lnSpc>
                <a:spcPct val="150000"/>
              </a:lnSpc>
              <a:spcBef>
                <a:spcPts val="600"/>
              </a:spcBef>
              <a:buNone/>
            </a:pPr>
            <a:r>
              <a:rPr lang="zh-CN" altLang="en-US" sz="3200" b="1" dirty="0">
                <a:solidFill>
                  <a:srgbClr val="FF0000"/>
                </a:solidFill>
              </a:rPr>
              <a:t>软件质量模型</a:t>
            </a:r>
            <a:endParaRPr lang="en-US" altLang="zh-CN" sz="3200"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软件测试和质量</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170" y="1626016"/>
            <a:ext cx="5730151" cy="453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846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270821"/>
            <a:ext cx="8229600" cy="3456384"/>
          </a:xfrm>
        </p:spPr>
        <p:txBody>
          <a:bodyPr>
            <a:normAutofit fontScale="77500" lnSpcReduction="20000"/>
          </a:bodyPr>
          <a:lstStyle/>
          <a:p>
            <a:pPr marL="109728" indent="0">
              <a:lnSpc>
                <a:spcPct val="150000"/>
              </a:lnSpc>
              <a:spcBef>
                <a:spcPts val="600"/>
              </a:spcBef>
              <a:buNone/>
            </a:pPr>
            <a:r>
              <a:rPr lang="zh-CN" altLang="en-US" sz="3400" b="1" dirty="0">
                <a:solidFill>
                  <a:srgbClr val="FF0000"/>
                </a:solidFill>
              </a:rPr>
              <a:t>质量保证</a:t>
            </a:r>
            <a:endParaRPr lang="en-US" altLang="zh-CN" sz="3400" b="1" dirty="0">
              <a:solidFill>
                <a:srgbClr val="FF0000"/>
              </a:solidFill>
            </a:endParaRPr>
          </a:p>
          <a:p>
            <a:pPr>
              <a:lnSpc>
                <a:spcPct val="150000"/>
              </a:lnSpc>
              <a:spcBef>
                <a:spcPts val="600"/>
              </a:spcBef>
            </a:pPr>
            <a:r>
              <a:rPr lang="zh-CN" altLang="en-US" sz="2600" dirty="0"/>
              <a:t>通过监控软件开发过程来保证产品质量；</a:t>
            </a:r>
          </a:p>
          <a:p>
            <a:pPr>
              <a:lnSpc>
                <a:spcPct val="150000"/>
              </a:lnSpc>
              <a:spcBef>
                <a:spcPts val="600"/>
              </a:spcBef>
            </a:pPr>
            <a:r>
              <a:rPr lang="zh-CN" altLang="en-US" sz="2600" dirty="0"/>
              <a:t>保证软件和开发过程符合相应标准与规范；</a:t>
            </a:r>
          </a:p>
          <a:p>
            <a:pPr>
              <a:lnSpc>
                <a:spcPct val="150000"/>
              </a:lnSpc>
              <a:spcBef>
                <a:spcPts val="600"/>
              </a:spcBef>
            </a:pPr>
            <a:r>
              <a:rPr lang="zh-CN" altLang="en-US" sz="2600" dirty="0"/>
              <a:t>保证软件产品、软件过程中存在的问题得到处理，必要时将问题反映给高级管理者；</a:t>
            </a:r>
          </a:p>
          <a:p>
            <a:pPr>
              <a:lnSpc>
                <a:spcPct val="150000"/>
              </a:lnSpc>
              <a:spcBef>
                <a:spcPts val="600"/>
              </a:spcBef>
            </a:pPr>
            <a:r>
              <a:rPr lang="zh-CN" altLang="en-US" sz="2600" dirty="0"/>
              <a:t>确保项目组指定的计划、标准和规范适合项目组需要，同时满足评审和审计需要；</a:t>
            </a:r>
            <a:endParaRPr lang="en-US" altLang="zh-CN" sz="2600" dirty="0"/>
          </a:p>
        </p:txBody>
      </p:sp>
      <p:sp>
        <p:nvSpPr>
          <p:cNvPr id="3" name="标题 2"/>
          <p:cNvSpPr>
            <a:spLocks noGrp="1"/>
          </p:cNvSpPr>
          <p:nvPr>
            <p:ph type="title"/>
          </p:nvPr>
        </p:nvSpPr>
        <p:spPr>
          <a:xfrm>
            <a:off x="1981200" y="274638"/>
            <a:ext cx="8229600" cy="562074"/>
          </a:xfrm>
        </p:spPr>
        <p:txBody>
          <a:bodyPr>
            <a:normAutofit fontScale="90000"/>
          </a:bodyPr>
          <a:lstStyle/>
          <a:p>
            <a:r>
              <a:rPr lang="zh-CN" altLang="en-US" sz="3200" dirty="0"/>
              <a:t>不同的目标</a:t>
            </a:r>
          </a:p>
        </p:txBody>
      </p:sp>
      <p:sp>
        <p:nvSpPr>
          <p:cNvPr id="4" name="内容占位符 1"/>
          <p:cNvSpPr txBox="1">
            <a:spLocks/>
          </p:cNvSpPr>
          <p:nvPr/>
        </p:nvSpPr>
        <p:spPr>
          <a:xfrm>
            <a:off x="1981200" y="4727205"/>
            <a:ext cx="8229600" cy="151216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50000"/>
              </a:lnSpc>
              <a:spcBef>
                <a:spcPts val="600"/>
              </a:spcBef>
              <a:buNone/>
            </a:pPr>
            <a:r>
              <a:rPr lang="zh-CN" altLang="en-US" sz="2400" b="1" dirty="0">
                <a:solidFill>
                  <a:srgbClr val="FF0000"/>
                </a:solidFill>
              </a:rPr>
              <a:t>软件测试</a:t>
            </a:r>
            <a:endParaRPr lang="en-US" altLang="zh-CN" sz="2400" b="1" dirty="0">
              <a:solidFill>
                <a:srgbClr val="FF0000"/>
              </a:solidFill>
            </a:endParaRPr>
          </a:p>
          <a:p>
            <a:pPr>
              <a:lnSpc>
                <a:spcPct val="150000"/>
              </a:lnSpc>
              <a:spcBef>
                <a:spcPts val="600"/>
              </a:spcBef>
            </a:pPr>
            <a:r>
              <a:rPr lang="zh-CN" altLang="en-US" sz="2200" dirty="0"/>
              <a:t>尽早、尽可能多地发现软件系统中存在的缺陷及问题；</a:t>
            </a:r>
            <a:endParaRPr lang="en-US" altLang="zh-CN" sz="2200" dirty="0"/>
          </a:p>
        </p:txBody>
      </p:sp>
    </p:spTree>
    <p:extLst>
      <p:ext uri="{BB962C8B-B14F-4D97-AF65-F5344CB8AC3E}">
        <p14:creationId xmlns:p14="http://schemas.microsoft.com/office/powerpoint/2010/main" val="144419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1"/>
          <p:cNvSpPr>
            <a:spLocks noChangeArrowheads="1"/>
          </p:cNvSpPr>
          <p:nvPr/>
        </p:nvSpPr>
        <p:spPr bwMode="auto">
          <a:xfrm>
            <a:off x="421799" y="1511256"/>
            <a:ext cx="11646376" cy="3716526"/>
          </a:xfrm>
          <a:prstGeom prst="rect">
            <a:avLst/>
          </a:prstGeom>
          <a:noFill/>
          <a:ln w="9525">
            <a:noFill/>
            <a:miter lim="800000"/>
            <a:headEnd/>
            <a:tailEnd/>
          </a:ln>
        </p:spPr>
        <p:txBody>
          <a:bodyPr anchor="ctr"/>
          <a:lstStyle/>
          <a:p>
            <a:pPr defTabSz="457200" fontAlgn="base">
              <a:lnSpc>
                <a:spcPct val="150000"/>
              </a:lnSpc>
              <a:spcBef>
                <a:spcPct val="0"/>
              </a:spcBef>
              <a:spcAft>
                <a:spcPct val="0"/>
              </a:spcAft>
            </a:pPr>
            <a:r>
              <a:rPr lang="zh-CN" altLang="en-US" sz="2800" dirty="0">
                <a:solidFill>
                  <a:schemeClr val="bg1">
                    <a:lumMod val="10000"/>
                  </a:schemeClr>
                </a:solidFill>
                <a:latin typeface="Arial" charset="0"/>
                <a:ea typeface="宋体" charset="-122"/>
                <a:sym typeface="Arial" charset="0"/>
              </a:rPr>
              <a:t>课程成绩构成：</a:t>
            </a:r>
            <a:endParaRPr lang="en-US" altLang="zh-CN" sz="2800" dirty="0">
              <a:solidFill>
                <a:schemeClr val="bg1">
                  <a:lumMod val="10000"/>
                </a:schemeClr>
              </a:solidFill>
              <a:latin typeface="Arial" charset="0"/>
              <a:ea typeface="宋体" charset="-122"/>
              <a:sym typeface="Arial" charset="0"/>
            </a:endParaRPr>
          </a:p>
          <a:p>
            <a:pPr defTabSz="457200" fontAlgn="base">
              <a:lnSpc>
                <a:spcPct val="150000"/>
              </a:lnSpc>
              <a:spcBef>
                <a:spcPct val="0"/>
              </a:spcBef>
              <a:spcAft>
                <a:spcPct val="0"/>
              </a:spcAft>
            </a:pPr>
            <a:r>
              <a:rPr lang="zh-CN" altLang="en-US" sz="2800" dirty="0">
                <a:solidFill>
                  <a:schemeClr val="bg1">
                    <a:lumMod val="10000"/>
                  </a:schemeClr>
                </a:solidFill>
                <a:latin typeface="Arial" charset="0"/>
                <a:ea typeface="宋体" charset="-122"/>
                <a:sym typeface="Arial" charset="0"/>
              </a:rPr>
              <a:t>平时成绩</a:t>
            </a:r>
            <a:r>
              <a:rPr lang="en-US" altLang="zh-CN" sz="2800" dirty="0">
                <a:solidFill>
                  <a:schemeClr val="bg1">
                    <a:lumMod val="10000"/>
                  </a:schemeClr>
                </a:solidFill>
                <a:latin typeface="Arial" charset="0"/>
                <a:ea typeface="宋体" charset="-122"/>
                <a:sym typeface="Arial" charset="0"/>
              </a:rPr>
              <a:t>(4</a:t>
            </a:r>
            <a:r>
              <a:rPr lang="zh-CN" altLang="en-US" sz="2800" dirty="0">
                <a:solidFill>
                  <a:schemeClr val="bg1">
                    <a:lumMod val="10000"/>
                  </a:schemeClr>
                </a:solidFill>
                <a:latin typeface="Arial" charset="0"/>
                <a:ea typeface="宋体" charset="-122"/>
                <a:sym typeface="Arial" charset="0"/>
              </a:rPr>
              <a:t>次单元测验</a:t>
            </a:r>
            <a:r>
              <a:rPr lang="en-US" altLang="zh-CN" sz="2800" dirty="0">
                <a:solidFill>
                  <a:schemeClr val="bg1">
                    <a:lumMod val="10000"/>
                  </a:schemeClr>
                </a:solidFill>
                <a:latin typeface="Arial" charset="0"/>
                <a:ea typeface="宋体" charset="-122"/>
                <a:sym typeface="Arial" charset="0"/>
              </a:rPr>
              <a:t>)</a:t>
            </a:r>
            <a:r>
              <a:rPr lang="zh-CN" altLang="en-US" sz="2800" dirty="0">
                <a:solidFill>
                  <a:schemeClr val="bg1">
                    <a:lumMod val="10000"/>
                  </a:schemeClr>
                </a:solidFill>
                <a:latin typeface="Arial" charset="0"/>
                <a:ea typeface="宋体" charset="-122"/>
                <a:sym typeface="Arial" charset="0"/>
              </a:rPr>
              <a:t>占</a:t>
            </a:r>
            <a:r>
              <a:rPr lang="en-US" altLang="zh-CN" sz="2800" dirty="0">
                <a:solidFill>
                  <a:schemeClr val="bg1">
                    <a:lumMod val="10000"/>
                  </a:schemeClr>
                </a:solidFill>
                <a:latin typeface="Arial" charset="0"/>
                <a:ea typeface="宋体" charset="-122"/>
                <a:sym typeface="Arial" charset="0"/>
              </a:rPr>
              <a:t>30%;</a:t>
            </a:r>
          </a:p>
          <a:p>
            <a:pPr defTabSz="457200" fontAlgn="base">
              <a:lnSpc>
                <a:spcPct val="150000"/>
              </a:lnSpc>
              <a:spcBef>
                <a:spcPct val="0"/>
              </a:spcBef>
              <a:spcAft>
                <a:spcPct val="0"/>
              </a:spcAft>
            </a:pPr>
            <a:r>
              <a:rPr lang="zh-CN" altLang="en-US" sz="2800" dirty="0">
                <a:solidFill>
                  <a:schemeClr val="bg1">
                    <a:lumMod val="10000"/>
                  </a:schemeClr>
                </a:solidFill>
                <a:latin typeface="Arial" charset="0"/>
                <a:ea typeface="宋体" charset="-122"/>
                <a:sym typeface="Arial" charset="0"/>
              </a:rPr>
              <a:t>文献阅读与综述撰写占</a:t>
            </a:r>
            <a:r>
              <a:rPr lang="en-US" altLang="zh-CN" sz="2800" dirty="0">
                <a:solidFill>
                  <a:schemeClr val="bg1">
                    <a:lumMod val="10000"/>
                  </a:schemeClr>
                </a:solidFill>
                <a:latin typeface="Arial" charset="0"/>
                <a:ea typeface="宋体" charset="-122"/>
                <a:sym typeface="Arial" charset="0"/>
              </a:rPr>
              <a:t>10%</a:t>
            </a:r>
            <a:r>
              <a:rPr lang="zh-CN" altLang="en-US" sz="2800" dirty="0">
                <a:solidFill>
                  <a:schemeClr val="bg1">
                    <a:lumMod val="10000"/>
                  </a:schemeClr>
                </a:solidFill>
                <a:latin typeface="Arial" charset="0"/>
                <a:ea typeface="宋体" charset="-122"/>
                <a:sym typeface="Arial" charset="0"/>
              </a:rPr>
              <a:t>；</a:t>
            </a:r>
            <a:endParaRPr lang="en-US" altLang="zh-CN" sz="2800" dirty="0">
              <a:solidFill>
                <a:schemeClr val="bg1">
                  <a:lumMod val="10000"/>
                </a:schemeClr>
              </a:solidFill>
              <a:latin typeface="Arial" charset="0"/>
              <a:ea typeface="宋体" charset="-122"/>
              <a:sym typeface="Arial" charset="0"/>
            </a:endParaRPr>
          </a:p>
          <a:p>
            <a:pPr defTabSz="457200" fontAlgn="base">
              <a:lnSpc>
                <a:spcPct val="150000"/>
              </a:lnSpc>
              <a:spcBef>
                <a:spcPct val="0"/>
              </a:spcBef>
              <a:spcAft>
                <a:spcPct val="0"/>
              </a:spcAft>
            </a:pPr>
            <a:r>
              <a:rPr lang="zh-CN" altLang="en-US" sz="2800" dirty="0">
                <a:solidFill>
                  <a:schemeClr val="bg1">
                    <a:lumMod val="10000"/>
                  </a:schemeClr>
                </a:solidFill>
                <a:latin typeface="Arial" charset="0"/>
                <a:ea typeface="宋体" charset="-122"/>
                <a:sym typeface="Arial" charset="0"/>
              </a:rPr>
              <a:t>大作业（自动化测试小工具设计）占</a:t>
            </a:r>
            <a:r>
              <a:rPr lang="en-US" altLang="zh-CN" sz="2800" dirty="0">
                <a:solidFill>
                  <a:schemeClr val="bg1">
                    <a:lumMod val="10000"/>
                  </a:schemeClr>
                </a:solidFill>
                <a:latin typeface="Arial" charset="0"/>
                <a:ea typeface="宋体" charset="-122"/>
                <a:sym typeface="Arial" charset="0"/>
              </a:rPr>
              <a:t>20%</a:t>
            </a:r>
            <a:r>
              <a:rPr lang="zh-CN" altLang="en-US" sz="2800" dirty="0">
                <a:solidFill>
                  <a:schemeClr val="bg1">
                    <a:lumMod val="10000"/>
                  </a:schemeClr>
                </a:solidFill>
                <a:latin typeface="Arial" charset="0"/>
                <a:ea typeface="宋体" charset="-122"/>
                <a:sym typeface="Arial" charset="0"/>
              </a:rPr>
              <a:t>；</a:t>
            </a:r>
            <a:endParaRPr lang="en-US" altLang="zh-CN" sz="2800" dirty="0">
              <a:solidFill>
                <a:schemeClr val="bg1">
                  <a:lumMod val="10000"/>
                </a:schemeClr>
              </a:solidFill>
              <a:latin typeface="Arial" charset="0"/>
              <a:ea typeface="宋体" charset="-122"/>
              <a:sym typeface="Arial" charset="0"/>
            </a:endParaRPr>
          </a:p>
          <a:p>
            <a:pPr defTabSz="457200" fontAlgn="base">
              <a:lnSpc>
                <a:spcPct val="150000"/>
              </a:lnSpc>
              <a:spcBef>
                <a:spcPct val="0"/>
              </a:spcBef>
              <a:spcAft>
                <a:spcPct val="0"/>
              </a:spcAft>
            </a:pPr>
            <a:r>
              <a:rPr lang="zh-CN" altLang="en-US" sz="2800" dirty="0">
                <a:solidFill>
                  <a:schemeClr val="bg1">
                    <a:lumMod val="10000"/>
                  </a:schemeClr>
                </a:solidFill>
                <a:latin typeface="Arial" charset="0"/>
                <a:ea typeface="宋体" charset="-122"/>
                <a:sym typeface="Arial" charset="0"/>
              </a:rPr>
              <a:t>课程综合报告占</a:t>
            </a:r>
            <a:r>
              <a:rPr lang="en-US" altLang="zh-CN" sz="2800" dirty="0">
                <a:solidFill>
                  <a:schemeClr val="bg1">
                    <a:lumMod val="10000"/>
                  </a:schemeClr>
                </a:solidFill>
                <a:latin typeface="Arial" charset="0"/>
                <a:ea typeface="宋体" charset="-122"/>
                <a:sym typeface="Arial" charset="0"/>
              </a:rPr>
              <a:t>40%</a:t>
            </a:r>
            <a:r>
              <a:rPr lang="zh-CN" altLang="en-US" sz="2800" dirty="0">
                <a:solidFill>
                  <a:schemeClr val="bg1">
                    <a:lumMod val="10000"/>
                  </a:schemeClr>
                </a:solidFill>
                <a:latin typeface="Arial" charset="0"/>
                <a:ea typeface="宋体" charset="-122"/>
                <a:sym typeface="Arial" charset="0"/>
              </a:rPr>
              <a:t>。</a:t>
            </a:r>
            <a:endParaRPr lang="zh-CN" altLang="zh-CN" sz="2800" dirty="0">
              <a:solidFill>
                <a:schemeClr val="bg1">
                  <a:lumMod val="10000"/>
                </a:schemeClr>
              </a:solidFill>
              <a:latin typeface="Arial" charset="0"/>
              <a:ea typeface="宋体" charset="-122"/>
              <a:sym typeface="Arial" charset="0"/>
            </a:endParaRPr>
          </a:p>
        </p:txBody>
      </p:sp>
      <p:sp>
        <p:nvSpPr>
          <p:cNvPr id="16392" name="副标题 2"/>
          <p:cNvSpPr>
            <a:spLocks noGrp="1" noChangeArrowheads="1"/>
          </p:cNvSpPr>
          <p:nvPr>
            <p:ph type="subTitle" idx="1"/>
          </p:nvPr>
        </p:nvSpPr>
        <p:spPr>
          <a:xfrm>
            <a:off x="115272" y="122237"/>
            <a:ext cx="9144000" cy="807405"/>
          </a:xfrm>
          <a:solidFill>
            <a:schemeClr val="accent1"/>
          </a:solidFill>
        </p:spPr>
        <p:txBody>
          <a:bodyPr anchor="ctr"/>
          <a:lstStyle/>
          <a:p>
            <a:pPr algn="l" eaLnBrk="1" hangingPunct="1"/>
            <a:r>
              <a:rPr lang="en-US" altLang="zh-CN" sz="4400" b="1" dirty="0">
                <a:solidFill>
                  <a:schemeClr val="bg1"/>
                </a:solidFill>
                <a:latin typeface="Times New Roman" pitchFamily="18" charset="0"/>
                <a:sym typeface="Times New Roman" pitchFamily="18" charset="0"/>
              </a:rPr>
              <a:t>Software Testing</a:t>
            </a:r>
            <a:endParaRPr lang="zh-CN" altLang="en-US" sz="4400" b="1" dirty="0">
              <a:solidFill>
                <a:schemeClr val="bg1"/>
              </a:solidFill>
              <a:latin typeface="Times New Roman" pitchFamily="18" charset="0"/>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Tree>
    <p:extLst>
      <p:ext uri="{BB962C8B-B14F-4D97-AF65-F5344CB8AC3E}">
        <p14:creationId xmlns:p14="http://schemas.microsoft.com/office/powerpoint/2010/main" val="35826359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p:cNvSpPr>
            <a:spLocks noGrp="1"/>
          </p:cNvSpPr>
          <p:nvPr>
            <p:ph type="title"/>
          </p:nvPr>
        </p:nvSpPr>
        <p:spPr>
          <a:xfrm>
            <a:off x="1981200" y="273050"/>
            <a:ext cx="8229600" cy="491654"/>
          </a:xfrm>
        </p:spPr>
        <p:txBody>
          <a:bodyPr>
            <a:normAutofit fontScale="90000"/>
          </a:bodyPr>
          <a:lstStyle/>
          <a:p>
            <a:r>
              <a:rPr lang="zh-CN" altLang="en-US" sz="3200" dirty="0"/>
              <a:t>不同的工作内容</a:t>
            </a:r>
          </a:p>
        </p:txBody>
      </p:sp>
      <p:sp>
        <p:nvSpPr>
          <p:cNvPr id="7" name="内容占位符 4"/>
          <p:cNvSpPr>
            <a:spLocks noGrp="1"/>
          </p:cNvSpPr>
          <p:nvPr>
            <p:ph sz="quarter" idx="4294967295"/>
          </p:nvPr>
        </p:nvSpPr>
        <p:spPr>
          <a:xfrm>
            <a:off x="1981200" y="1111904"/>
            <a:ext cx="3970784" cy="4621353"/>
          </a:xfrm>
          <a:prstGeom prst="rect">
            <a:avLst/>
          </a:prstGeom>
        </p:spPr>
        <p:txBody>
          <a:bodyPr>
            <a:normAutofit/>
          </a:bodyPr>
          <a:lstStyle/>
          <a:p>
            <a:pPr marL="109728" indent="0">
              <a:lnSpc>
                <a:spcPct val="160000"/>
              </a:lnSpc>
              <a:spcBef>
                <a:spcPts val="600"/>
              </a:spcBef>
              <a:buNone/>
            </a:pPr>
            <a:r>
              <a:rPr lang="zh-CN" altLang="en-US" sz="2000" b="1" dirty="0">
                <a:solidFill>
                  <a:srgbClr val="FF0000"/>
                </a:solidFill>
              </a:rPr>
              <a:t>质量保证</a:t>
            </a:r>
            <a:endParaRPr lang="en-US" altLang="zh-CN" sz="2000" b="1" dirty="0">
              <a:solidFill>
                <a:srgbClr val="FF0000"/>
              </a:solidFill>
            </a:endParaRPr>
          </a:p>
          <a:p>
            <a:pPr>
              <a:lnSpc>
                <a:spcPct val="160000"/>
              </a:lnSpc>
              <a:spcBef>
                <a:spcPts val="600"/>
              </a:spcBef>
              <a:buFont typeface="Wingdings" pitchFamily="2" charset="2"/>
              <a:buChar char="u"/>
            </a:pPr>
            <a:r>
              <a:rPr lang="zh-CN" altLang="en-US" sz="2000" dirty="0"/>
              <a:t>建立质量保证活动实体</a:t>
            </a:r>
          </a:p>
          <a:p>
            <a:pPr>
              <a:lnSpc>
                <a:spcPct val="160000"/>
              </a:lnSpc>
              <a:spcBef>
                <a:spcPts val="600"/>
              </a:spcBef>
              <a:buFont typeface="Wingdings" pitchFamily="2" charset="2"/>
              <a:buChar char="u"/>
            </a:pPr>
            <a:r>
              <a:rPr lang="zh-CN" altLang="en-US" sz="2000" dirty="0"/>
              <a:t>制定质量保证计划</a:t>
            </a:r>
          </a:p>
          <a:p>
            <a:pPr>
              <a:lnSpc>
                <a:spcPct val="160000"/>
              </a:lnSpc>
              <a:spcBef>
                <a:spcPts val="600"/>
              </a:spcBef>
              <a:buFont typeface="Wingdings" pitchFamily="2" charset="2"/>
              <a:buChar char="u"/>
            </a:pPr>
            <a:r>
              <a:rPr lang="zh-CN" altLang="en-US" sz="2000" dirty="0"/>
              <a:t>坚持各阶段的评审和审计，跟踪结果，并作相应处理</a:t>
            </a:r>
          </a:p>
          <a:p>
            <a:pPr>
              <a:lnSpc>
                <a:spcPct val="160000"/>
              </a:lnSpc>
              <a:spcBef>
                <a:spcPts val="600"/>
              </a:spcBef>
              <a:buFont typeface="Wingdings" pitchFamily="2" charset="2"/>
              <a:buChar char="u"/>
            </a:pPr>
            <a:r>
              <a:rPr lang="zh-CN" altLang="en-US" sz="2000" dirty="0"/>
              <a:t>监控软件产品质量</a:t>
            </a:r>
          </a:p>
          <a:p>
            <a:pPr>
              <a:lnSpc>
                <a:spcPct val="160000"/>
              </a:lnSpc>
              <a:spcBef>
                <a:spcPts val="600"/>
              </a:spcBef>
              <a:buFont typeface="Wingdings" pitchFamily="2" charset="2"/>
              <a:buChar char="u"/>
            </a:pPr>
            <a:r>
              <a:rPr lang="zh-CN" altLang="en-US" sz="2000" dirty="0"/>
              <a:t>采集质量保证活动数据</a:t>
            </a:r>
          </a:p>
          <a:p>
            <a:pPr>
              <a:lnSpc>
                <a:spcPct val="160000"/>
              </a:lnSpc>
              <a:spcBef>
                <a:spcPts val="600"/>
              </a:spcBef>
              <a:buFont typeface="Wingdings" pitchFamily="2" charset="2"/>
              <a:buChar char="u"/>
            </a:pPr>
            <a:r>
              <a:rPr lang="zh-CN" altLang="en-US" sz="2000" dirty="0"/>
              <a:t>度量质量保证活动</a:t>
            </a:r>
            <a:endParaRPr lang="en-US" altLang="zh-CN" sz="1400" dirty="0">
              <a:sym typeface="Wingdings" panose="05000000000000000000" pitchFamily="2" charset="2"/>
            </a:endParaRPr>
          </a:p>
        </p:txBody>
      </p:sp>
      <p:sp>
        <p:nvSpPr>
          <p:cNvPr id="5" name="内容占位符 4"/>
          <p:cNvSpPr>
            <a:spLocks noGrp="1"/>
          </p:cNvSpPr>
          <p:nvPr>
            <p:ph sz="quarter" idx="4294967295"/>
          </p:nvPr>
        </p:nvSpPr>
        <p:spPr>
          <a:xfrm>
            <a:off x="6013648" y="1111904"/>
            <a:ext cx="3970784" cy="4621353"/>
          </a:xfrm>
          <a:prstGeom prst="rect">
            <a:avLst/>
          </a:prstGeom>
        </p:spPr>
        <p:txBody>
          <a:bodyPr>
            <a:normAutofit/>
          </a:bodyPr>
          <a:lstStyle/>
          <a:p>
            <a:pPr marL="109728" indent="0">
              <a:lnSpc>
                <a:spcPct val="160000"/>
              </a:lnSpc>
              <a:spcBef>
                <a:spcPts val="600"/>
              </a:spcBef>
              <a:buNone/>
            </a:pPr>
            <a:r>
              <a:rPr lang="zh-CN" altLang="en-US" sz="2000" b="1" dirty="0">
                <a:solidFill>
                  <a:srgbClr val="FF0000"/>
                </a:solidFill>
              </a:rPr>
              <a:t>软件测试</a:t>
            </a:r>
            <a:endParaRPr lang="en-US" altLang="zh-CN" sz="2000" b="1" dirty="0">
              <a:solidFill>
                <a:srgbClr val="FF0000"/>
              </a:solidFill>
            </a:endParaRPr>
          </a:p>
          <a:p>
            <a:pPr>
              <a:lnSpc>
                <a:spcPct val="160000"/>
              </a:lnSpc>
              <a:spcBef>
                <a:spcPts val="600"/>
              </a:spcBef>
              <a:buFont typeface="Wingdings" pitchFamily="2" charset="2"/>
              <a:buChar char="u"/>
            </a:pPr>
            <a:r>
              <a:rPr lang="zh-CN" altLang="en-US" sz="2000" dirty="0"/>
              <a:t>编写测试计划</a:t>
            </a:r>
          </a:p>
          <a:p>
            <a:pPr>
              <a:lnSpc>
                <a:spcPct val="160000"/>
              </a:lnSpc>
              <a:spcBef>
                <a:spcPts val="600"/>
              </a:spcBef>
              <a:buFont typeface="Wingdings" pitchFamily="2" charset="2"/>
              <a:buChar char="u"/>
            </a:pPr>
            <a:r>
              <a:rPr lang="zh-CN" altLang="en-US" sz="2000" dirty="0"/>
              <a:t>评审开发工作产品</a:t>
            </a:r>
          </a:p>
          <a:p>
            <a:pPr>
              <a:lnSpc>
                <a:spcPct val="160000"/>
              </a:lnSpc>
              <a:spcBef>
                <a:spcPts val="600"/>
              </a:spcBef>
              <a:buFont typeface="Wingdings" pitchFamily="2" charset="2"/>
              <a:buChar char="u"/>
            </a:pPr>
            <a:r>
              <a:rPr lang="zh-CN" altLang="en-US" sz="2000" dirty="0"/>
              <a:t>编写和执行测试用例</a:t>
            </a:r>
          </a:p>
          <a:p>
            <a:pPr>
              <a:lnSpc>
                <a:spcPct val="160000"/>
              </a:lnSpc>
              <a:spcBef>
                <a:spcPts val="600"/>
              </a:spcBef>
              <a:buFont typeface="Wingdings" pitchFamily="2" charset="2"/>
              <a:buChar char="u"/>
            </a:pPr>
            <a:r>
              <a:rPr lang="zh-CN" altLang="en-US" sz="2000" dirty="0"/>
              <a:t>测试结果分析和总结</a:t>
            </a:r>
          </a:p>
          <a:p>
            <a:pPr>
              <a:lnSpc>
                <a:spcPct val="160000"/>
              </a:lnSpc>
              <a:spcBef>
                <a:spcPts val="600"/>
              </a:spcBef>
              <a:buFont typeface="Wingdings" pitchFamily="2" charset="2"/>
              <a:buChar char="u"/>
            </a:pPr>
            <a:r>
              <a:rPr lang="zh-CN" altLang="en-US" sz="2000" dirty="0"/>
              <a:t>测试数据收集和度量</a:t>
            </a:r>
            <a:endParaRPr lang="en-US" altLang="zh-CN" sz="2000" dirty="0">
              <a:sym typeface="Wingdings" panose="05000000000000000000" pitchFamily="2" charset="2"/>
            </a:endParaRPr>
          </a:p>
        </p:txBody>
      </p:sp>
    </p:spTree>
    <p:extLst>
      <p:ext uri="{BB962C8B-B14F-4D97-AF65-F5344CB8AC3E}">
        <p14:creationId xmlns:p14="http://schemas.microsoft.com/office/powerpoint/2010/main" val="925570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7" name="矩形 6">
            <a:extLst>
              <a:ext uri="{FF2B5EF4-FFF2-40B4-BE49-F238E27FC236}">
                <a16:creationId xmlns:a16="http://schemas.microsoft.com/office/drawing/2014/main" id="{08C8FC94-A74B-4E48-88F5-D8471CFB4380}"/>
              </a:ext>
            </a:extLst>
          </p:cNvPr>
          <p:cNvSpPr/>
          <p:nvPr/>
        </p:nvSpPr>
        <p:spPr>
          <a:xfrm>
            <a:off x="285750" y="4019310"/>
            <a:ext cx="11572875" cy="523220"/>
          </a:xfrm>
          <a:prstGeom prst="rect">
            <a:avLst/>
          </a:prstGeom>
        </p:spPr>
        <p:txBody>
          <a:bodyPr wrap="square">
            <a:spAutoFit/>
          </a:bodyPr>
          <a:lstStyle/>
          <a:p>
            <a:pPr>
              <a:buClr>
                <a:schemeClr val="accent2"/>
              </a:buClr>
            </a:pPr>
            <a:r>
              <a:rPr lang="en-US" altLang="zh-CN" sz="2800" b="1" dirty="0">
                <a:solidFill>
                  <a:schemeClr val="bg1">
                    <a:lumMod val="10000"/>
                  </a:schemeClr>
                </a:solidFill>
                <a:latin typeface="verdana" panose="020B0604030504040204" pitchFamily="34" charset="0"/>
              </a:rPr>
              <a:t>   </a:t>
            </a:r>
            <a:endParaRPr lang="zh-CN" altLang="en-US" sz="2800" dirty="0">
              <a:solidFill>
                <a:schemeClr val="bg1">
                  <a:lumMod val="10000"/>
                </a:schemeClr>
              </a:solidFill>
            </a:endParaRPr>
          </a:p>
        </p:txBody>
      </p:sp>
      <p:sp>
        <p:nvSpPr>
          <p:cNvPr id="9" name="副标题 2">
            <a:extLst>
              <a:ext uri="{FF2B5EF4-FFF2-40B4-BE49-F238E27FC236}">
                <a16:creationId xmlns:a16="http://schemas.microsoft.com/office/drawing/2014/main" id="{C6D66067-3CA8-4B76-AF04-20B48B6A454E}"/>
              </a:ext>
            </a:extLst>
          </p:cNvPr>
          <p:cNvSpPr>
            <a:spLocks noGrp="1" noChangeArrowheads="1"/>
          </p:cNvSpPr>
          <p:nvPr>
            <p:ph type="subTitle" idx="1"/>
          </p:nvPr>
        </p:nvSpPr>
        <p:spPr>
          <a:xfrm>
            <a:off x="76199" y="122237"/>
            <a:ext cx="9667875" cy="811213"/>
          </a:xfrm>
          <a:solidFill>
            <a:schemeClr val="accent1"/>
          </a:solidFill>
        </p:spPr>
        <p:txBody>
          <a:bodyPr anchor="ctr"/>
          <a:lstStyle/>
          <a:p>
            <a:pPr eaLnBrk="1" hangingPunct="1"/>
            <a:r>
              <a:rPr lang="en-US" altLang="zh-CN" sz="2800" b="1" dirty="0">
                <a:solidFill>
                  <a:schemeClr val="bg1">
                    <a:lumMod val="10000"/>
                  </a:schemeClr>
                </a:solidFill>
              </a:rPr>
              <a:t>What is software testing?</a:t>
            </a:r>
            <a:endParaRPr lang="zh-CN" altLang="en-US" sz="2800" dirty="0">
              <a:solidFill>
                <a:schemeClr val="bg1">
                  <a:lumMod val="10000"/>
                </a:schemeClr>
              </a:solidFill>
              <a:latin typeface="Times New Roman" pitchFamily="18" charset="0"/>
              <a:sym typeface="Times New Roman" pitchFamily="18" charset="0"/>
            </a:endParaRPr>
          </a:p>
        </p:txBody>
      </p:sp>
      <p:pic>
        <p:nvPicPr>
          <p:cNvPr id="2" name="图片 1">
            <a:extLst>
              <a:ext uri="{FF2B5EF4-FFF2-40B4-BE49-F238E27FC236}">
                <a16:creationId xmlns:a16="http://schemas.microsoft.com/office/drawing/2014/main" id="{B08A9128-0E9B-4D38-A01F-FBFDC0D9BD16}"/>
              </a:ext>
            </a:extLst>
          </p:cNvPr>
          <p:cNvPicPr>
            <a:picLocks noChangeAspect="1"/>
          </p:cNvPicPr>
          <p:nvPr/>
        </p:nvPicPr>
        <p:blipFill>
          <a:blip r:embed="rId3"/>
          <a:stretch>
            <a:fillRect/>
          </a:stretch>
        </p:blipFill>
        <p:spPr>
          <a:xfrm>
            <a:off x="898314" y="1491220"/>
            <a:ext cx="9868755" cy="4557155"/>
          </a:xfrm>
          <a:prstGeom prst="rect">
            <a:avLst/>
          </a:prstGeom>
        </p:spPr>
      </p:pic>
    </p:spTree>
    <p:extLst>
      <p:ext uri="{BB962C8B-B14F-4D97-AF65-F5344CB8AC3E}">
        <p14:creationId xmlns:p14="http://schemas.microsoft.com/office/powerpoint/2010/main" val="133604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14F0D5B4-2227-46BC-8496-05A2118EE8EB}"/>
              </a:ext>
            </a:extLst>
          </p:cNvPr>
          <p:cNvPicPr>
            <a:picLocks noChangeAspect="1"/>
          </p:cNvPicPr>
          <p:nvPr/>
        </p:nvPicPr>
        <p:blipFill>
          <a:blip r:embed="rId3"/>
          <a:stretch>
            <a:fillRect/>
          </a:stretch>
        </p:blipFill>
        <p:spPr>
          <a:xfrm>
            <a:off x="2343706" y="1257195"/>
            <a:ext cx="6437320" cy="5299179"/>
          </a:xfrm>
          <a:prstGeom prst="rect">
            <a:avLst/>
          </a:prstGeom>
        </p:spPr>
      </p:pic>
    </p:spTree>
    <p:extLst>
      <p:ext uri="{BB962C8B-B14F-4D97-AF65-F5344CB8AC3E}">
        <p14:creationId xmlns:p14="http://schemas.microsoft.com/office/powerpoint/2010/main" val="1573094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pic>
        <p:nvPicPr>
          <p:cNvPr id="2" name="图片 1">
            <a:extLst>
              <a:ext uri="{FF2B5EF4-FFF2-40B4-BE49-F238E27FC236}">
                <a16:creationId xmlns:a16="http://schemas.microsoft.com/office/drawing/2014/main" id="{AEC8B037-19A9-4415-8F80-1223117A7D40}"/>
              </a:ext>
            </a:extLst>
          </p:cNvPr>
          <p:cNvPicPr>
            <a:picLocks noChangeAspect="1"/>
          </p:cNvPicPr>
          <p:nvPr/>
        </p:nvPicPr>
        <p:blipFill>
          <a:blip r:embed="rId3"/>
          <a:stretch>
            <a:fillRect/>
          </a:stretch>
        </p:blipFill>
        <p:spPr>
          <a:xfrm>
            <a:off x="2250252" y="1505392"/>
            <a:ext cx="6813849" cy="4416014"/>
          </a:xfrm>
          <a:prstGeom prst="rect">
            <a:avLst/>
          </a:prstGeom>
        </p:spPr>
      </p:pic>
      <p:sp>
        <p:nvSpPr>
          <p:cNvPr id="7" name="副标题 2">
            <a:extLst>
              <a:ext uri="{FF2B5EF4-FFF2-40B4-BE49-F238E27FC236}">
                <a16:creationId xmlns:a16="http://schemas.microsoft.com/office/drawing/2014/main" id="{4A536C83-2F8F-4FA7-8BF0-4228B22CEFA1}"/>
              </a:ext>
            </a:extLst>
          </p:cNvPr>
          <p:cNvSpPr txBox="1">
            <a:spLocks noChangeArrowheads="1"/>
          </p:cNvSpPr>
          <p:nvPr/>
        </p:nvSpPr>
        <p:spPr bwMode="auto">
          <a:xfrm>
            <a:off x="42161" y="18585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spTree>
    <p:extLst>
      <p:ext uri="{BB962C8B-B14F-4D97-AF65-F5344CB8AC3E}">
        <p14:creationId xmlns:p14="http://schemas.microsoft.com/office/powerpoint/2010/main" val="1777194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5BD6B1BF-4863-46D8-8A19-BF2A7BBDB240}"/>
              </a:ext>
            </a:extLst>
          </p:cNvPr>
          <p:cNvPicPr>
            <a:picLocks noChangeAspect="1"/>
          </p:cNvPicPr>
          <p:nvPr/>
        </p:nvPicPr>
        <p:blipFill>
          <a:blip r:embed="rId3"/>
          <a:stretch>
            <a:fillRect/>
          </a:stretch>
        </p:blipFill>
        <p:spPr>
          <a:xfrm>
            <a:off x="2628590" y="1440007"/>
            <a:ext cx="6100348" cy="4608368"/>
          </a:xfrm>
          <a:prstGeom prst="rect">
            <a:avLst/>
          </a:prstGeom>
        </p:spPr>
      </p:pic>
    </p:spTree>
    <p:extLst>
      <p:ext uri="{BB962C8B-B14F-4D97-AF65-F5344CB8AC3E}">
        <p14:creationId xmlns:p14="http://schemas.microsoft.com/office/powerpoint/2010/main" val="423979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7CEA277B-D074-4919-8F46-98EF67D6FFF2}"/>
              </a:ext>
            </a:extLst>
          </p:cNvPr>
          <p:cNvPicPr>
            <a:picLocks noChangeAspect="1"/>
          </p:cNvPicPr>
          <p:nvPr/>
        </p:nvPicPr>
        <p:blipFill>
          <a:blip r:embed="rId3"/>
          <a:stretch>
            <a:fillRect/>
          </a:stretch>
        </p:blipFill>
        <p:spPr>
          <a:xfrm>
            <a:off x="1758097" y="1715804"/>
            <a:ext cx="7350392" cy="4429354"/>
          </a:xfrm>
          <a:prstGeom prst="rect">
            <a:avLst/>
          </a:prstGeom>
        </p:spPr>
      </p:pic>
    </p:spTree>
    <p:extLst>
      <p:ext uri="{BB962C8B-B14F-4D97-AF65-F5344CB8AC3E}">
        <p14:creationId xmlns:p14="http://schemas.microsoft.com/office/powerpoint/2010/main" val="2385143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285750" y="1778001"/>
            <a:ext cx="10660417" cy="3539430"/>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solidFill>
                  <a:srgbClr val="CC3300"/>
                </a:solidFill>
              </a:rPr>
              <a:t>专业技能</a:t>
            </a:r>
            <a:r>
              <a:rPr lang="en-US" altLang="zh-CN" sz="2800" dirty="0">
                <a:solidFill>
                  <a:srgbClr val="CC3300"/>
                </a:solidFill>
              </a:rPr>
              <a:t>——</a:t>
            </a:r>
            <a:r>
              <a:rPr lang="zh-CN" altLang="en-US" sz="2800" b="1" i="0" dirty="0">
                <a:solidFill>
                  <a:srgbClr val="CC3300"/>
                </a:solidFill>
                <a:effectLst/>
                <a:latin typeface="-apple-system"/>
              </a:rPr>
              <a:t>⒈ 测试专业技能：</a:t>
            </a:r>
            <a:endParaRPr lang="zh-CN" altLang="en-US" sz="2800" b="0" i="0" dirty="0">
              <a:solidFill>
                <a:srgbClr val="CC3300"/>
              </a:solidFill>
              <a:effectLst/>
              <a:latin typeface="-apple-system"/>
            </a:endParaRPr>
          </a:p>
          <a:p>
            <a:pPr algn="l"/>
            <a:r>
              <a:rPr lang="zh-CN" altLang="en-US" sz="2800" b="0" i="0" dirty="0">
                <a:solidFill>
                  <a:srgbClr val="1A1A1A"/>
                </a:solidFill>
                <a:effectLst/>
                <a:latin typeface="-apple-system"/>
              </a:rPr>
              <a:t>测试专业知识很多，主要以测试人员应该掌握的基础专业技能为主。</a:t>
            </a:r>
            <a:r>
              <a:rPr lang="zh-CN" altLang="en-US" sz="2800" b="1" i="0" dirty="0">
                <a:solidFill>
                  <a:srgbClr val="1A1A1A"/>
                </a:solidFill>
                <a:effectLst/>
                <a:latin typeface="-apple-system"/>
              </a:rPr>
              <a:t>测试专业技能涉及的范围很广：</a:t>
            </a:r>
            <a:endParaRPr lang="en-US" altLang="zh-CN" sz="2800" b="1" i="0" dirty="0">
              <a:solidFill>
                <a:srgbClr val="1A1A1A"/>
              </a:solidFill>
              <a:effectLst/>
              <a:latin typeface="-apple-system"/>
            </a:endParaRPr>
          </a:p>
          <a:p>
            <a:pPr algn="l"/>
            <a:r>
              <a:rPr lang="en-US" altLang="zh-CN" sz="2800" b="1" dirty="0">
                <a:solidFill>
                  <a:srgbClr val="1A1A1A"/>
                </a:solidFill>
                <a:latin typeface="-apple-system"/>
              </a:rPr>
              <a:t>(1)</a:t>
            </a:r>
            <a:r>
              <a:rPr lang="zh-CN" altLang="en-US" sz="2800" b="1" i="0" dirty="0">
                <a:solidFill>
                  <a:srgbClr val="1A1A1A"/>
                </a:solidFill>
                <a:effectLst/>
                <a:latin typeface="-apple-system"/>
              </a:rPr>
              <a:t>包括黑盒测试、白盒测试、测试用例设计等基础测试技术</a:t>
            </a:r>
            <a:endParaRPr lang="en-US" altLang="zh-CN" sz="2800" b="1" i="0" dirty="0">
              <a:solidFill>
                <a:srgbClr val="1A1A1A"/>
              </a:solidFill>
              <a:effectLst/>
              <a:latin typeface="-apple-system"/>
            </a:endParaRPr>
          </a:p>
          <a:p>
            <a:pPr algn="l"/>
            <a:r>
              <a:rPr lang="en-US" altLang="zh-CN" sz="2800" b="1" dirty="0">
                <a:solidFill>
                  <a:srgbClr val="1A1A1A"/>
                </a:solidFill>
                <a:latin typeface="-apple-system"/>
              </a:rPr>
              <a:t>(2)</a:t>
            </a:r>
            <a:r>
              <a:rPr lang="zh-CN" altLang="en-US" sz="2800" b="1" i="0" dirty="0">
                <a:solidFill>
                  <a:srgbClr val="1A1A1A"/>
                </a:solidFill>
                <a:effectLst/>
                <a:latin typeface="-apple-system"/>
              </a:rPr>
              <a:t>包括单元测试、功能测试、集成测试、系统测试、性能测试等测试方法</a:t>
            </a:r>
            <a:endParaRPr lang="en-US" altLang="zh-CN" sz="2800" b="1" i="0" dirty="0">
              <a:solidFill>
                <a:srgbClr val="1A1A1A"/>
              </a:solidFill>
              <a:effectLst/>
              <a:latin typeface="-apple-system"/>
            </a:endParaRPr>
          </a:p>
          <a:p>
            <a:pPr algn="l"/>
            <a:r>
              <a:rPr lang="en-US" altLang="zh-CN" sz="2800" b="1" dirty="0">
                <a:solidFill>
                  <a:srgbClr val="1A1A1A"/>
                </a:solidFill>
                <a:latin typeface="-apple-system"/>
              </a:rPr>
              <a:t>(3)</a:t>
            </a:r>
            <a:r>
              <a:rPr lang="zh-CN" altLang="en-US" sz="2800" b="1" i="0" dirty="0">
                <a:solidFill>
                  <a:srgbClr val="1A1A1A"/>
                </a:solidFill>
                <a:effectLst/>
                <a:latin typeface="-apple-system"/>
              </a:rPr>
              <a:t>包括基础的测试流程管理、缺陷管理、自动化测试技术等知识。</a:t>
            </a:r>
            <a:endParaRPr lang="zh-CN" altLang="en-US" sz="2800" b="0" i="0" dirty="0">
              <a:solidFill>
                <a:srgbClr val="1A1A1A"/>
              </a:solidFill>
              <a:effectLst/>
              <a:latin typeface="-apple-system"/>
            </a:endParaRPr>
          </a:p>
          <a:p>
            <a:pPr>
              <a:buClr>
                <a:schemeClr val="accent2"/>
              </a:buClr>
            </a:pPr>
            <a:endParaRPr lang="zh-CN" altLang="en-US" sz="2800" dirty="0"/>
          </a:p>
        </p:txBody>
      </p:sp>
    </p:spTree>
    <p:extLst>
      <p:ext uri="{BB962C8B-B14F-4D97-AF65-F5344CB8AC3E}">
        <p14:creationId xmlns:p14="http://schemas.microsoft.com/office/powerpoint/2010/main" val="70087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331932" y="1298014"/>
            <a:ext cx="10660417" cy="440120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solidFill>
                  <a:srgbClr val="CC3300"/>
                </a:solidFill>
              </a:rPr>
              <a:t>专业技能</a:t>
            </a:r>
            <a:r>
              <a:rPr lang="en-US" altLang="zh-CN" sz="2800" dirty="0">
                <a:solidFill>
                  <a:srgbClr val="CC3300"/>
                </a:solidFill>
              </a:rPr>
              <a:t>——</a:t>
            </a:r>
            <a:r>
              <a:rPr lang="zh-CN" altLang="en-US" sz="2800" b="1" i="0" dirty="0">
                <a:solidFill>
                  <a:srgbClr val="CC3300"/>
                </a:solidFill>
                <a:effectLst/>
                <a:latin typeface="-apple-system"/>
              </a:rPr>
              <a:t>⒉ 软件编程技能：</a:t>
            </a:r>
            <a:endParaRPr lang="zh-CN" altLang="en-US" sz="2800" b="0" i="0" dirty="0">
              <a:solidFill>
                <a:srgbClr val="CC3300"/>
              </a:solidFill>
              <a:effectLst/>
              <a:latin typeface="-apple-system"/>
            </a:endParaRPr>
          </a:p>
          <a:p>
            <a:pPr algn="l"/>
            <a:r>
              <a:rPr lang="zh-CN" altLang="en-US" sz="2800" b="0" i="0" dirty="0">
                <a:solidFill>
                  <a:srgbClr val="1A1A1A"/>
                </a:solidFill>
                <a:effectLst/>
                <a:latin typeface="-apple-system"/>
              </a:rPr>
              <a:t>只有能够编写程序，才可以胜任诸如单元测试、集成测试、性能测试等难度较大的测试工作。</a:t>
            </a:r>
          </a:p>
          <a:p>
            <a:pPr algn="l"/>
            <a:r>
              <a:rPr lang="zh-CN" altLang="en-US" sz="2800" b="0" i="0" dirty="0">
                <a:solidFill>
                  <a:srgbClr val="1A1A1A"/>
                </a:solidFill>
                <a:effectLst/>
                <a:latin typeface="-apple-system"/>
              </a:rPr>
              <a:t>软件测试人员的编程技能要求也有别于开发人员：测试人员编写的程序应着眼于运行正确，同时兼顾高效率，尤其体现在与性能测试相关的测试代码编写上。因此测试人员要具备一定的算法设计能力。</a:t>
            </a:r>
            <a:endParaRPr lang="en-US" altLang="zh-CN" sz="2800" b="0" i="0" dirty="0">
              <a:solidFill>
                <a:srgbClr val="1A1A1A"/>
              </a:solidFill>
              <a:effectLst/>
              <a:latin typeface="-apple-system"/>
            </a:endParaRPr>
          </a:p>
          <a:p>
            <a:pPr algn="l"/>
            <a:endParaRPr lang="en-US" altLang="zh-CN" sz="2800" dirty="0">
              <a:solidFill>
                <a:srgbClr val="1A1A1A"/>
              </a:solidFill>
              <a:latin typeface="-apple-system"/>
            </a:endParaRPr>
          </a:p>
          <a:p>
            <a:pPr algn="l"/>
            <a:r>
              <a:rPr lang="zh-CN" altLang="en-US" sz="2800" b="0" i="0" dirty="0">
                <a:solidFill>
                  <a:srgbClr val="1A1A1A"/>
                </a:solidFill>
                <a:effectLst/>
                <a:latin typeface="-apple-system"/>
              </a:rPr>
              <a:t>依据资深测试工程师的经验，测试工程师至少应该掌握</a:t>
            </a:r>
            <a:r>
              <a:rPr lang="en-US" altLang="zh-CN" sz="2800" b="0" i="0" dirty="0">
                <a:solidFill>
                  <a:srgbClr val="1A1A1A"/>
                </a:solidFill>
                <a:effectLst/>
                <a:latin typeface="-apple-system"/>
              </a:rPr>
              <a:t>Java</a:t>
            </a:r>
            <a:r>
              <a:rPr lang="zh-CN" altLang="en-US" sz="2800" b="0" i="0" dirty="0">
                <a:solidFill>
                  <a:srgbClr val="1A1A1A"/>
                </a:solidFill>
                <a:effectLst/>
                <a:latin typeface="-apple-system"/>
              </a:rPr>
              <a:t>、</a:t>
            </a:r>
            <a:r>
              <a:rPr lang="en-US" altLang="zh-CN" sz="2800" b="0" i="0" dirty="0">
                <a:solidFill>
                  <a:srgbClr val="1A1A1A"/>
                </a:solidFill>
                <a:effectLst/>
                <a:latin typeface="-apple-system"/>
              </a:rPr>
              <a:t>C#</a:t>
            </a:r>
            <a:r>
              <a:rPr lang="zh-CN" altLang="en-US" sz="2800" b="0" i="0" dirty="0">
                <a:solidFill>
                  <a:srgbClr val="1A1A1A"/>
                </a:solidFill>
                <a:effectLst/>
                <a:latin typeface="-apple-system"/>
              </a:rPr>
              <a:t>、</a:t>
            </a:r>
            <a:r>
              <a:rPr lang="en-US" altLang="zh-CN" sz="2800" b="0" i="0" dirty="0">
                <a:solidFill>
                  <a:srgbClr val="1A1A1A"/>
                </a:solidFill>
                <a:effectLst/>
                <a:latin typeface="-apple-system"/>
              </a:rPr>
              <a:t>C++</a:t>
            </a:r>
            <a:r>
              <a:rPr lang="zh-CN" altLang="en-US" sz="2800" b="0" i="0" dirty="0">
                <a:solidFill>
                  <a:srgbClr val="1A1A1A"/>
                </a:solidFill>
                <a:effectLst/>
                <a:latin typeface="-apple-system"/>
              </a:rPr>
              <a:t>之类的一门语言以及相应的开发工具。</a:t>
            </a:r>
          </a:p>
          <a:p>
            <a:pPr>
              <a:buClr>
                <a:schemeClr val="accent2"/>
              </a:buClr>
            </a:pPr>
            <a:endParaRPr lang="zh-CN" altLang="en-US" sz="2800" dirty="0"/>
          </a:p>
        </p:txBody>
      </p:sp>
    </p:spTree>
    <p:extLst>
      <p:ext uri="{BB962C8B-B14F-4D97-AF65-F5344CB8AC3E}">
        <p14:creationId xmlns:p14="http://schemas.microsoft.com/office/powerpoint/2010/main" val="999888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165677" y="1251529"/>
            <a:ext cx="11961668" cy="5693866"/>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solidFill>
                  <a:srgbClr val="CC3300"/>
                </a:solidFill>
              </a:rPr>
              <a:t>专业技能</a:t>
            </a:r>
            <a:r>
              <a:rPr lang="en-US" altLang="zh-CN" sz="2800" dirty="0">
                <a:solidFill>
                  <a:srgbClr val="CC3300"/>
                </a:solidFill>
              </a:rPr>
              <a:t>——</a:t>
            </a:r>
            <a:r>
              <a:rPr lang="zh-CN" altLang="en-US" sz="2800" b="1" i="0" dirty="0">
                <a:solidFill>
                  <a:srgbClr val="CC3300"/>
                </a:solidFill>
                <a:effectLst/>
                <a:latin typeface="-apple-system"/>
              </a:rPr>
              <a:t>⒊ 网络、操作系统、数据库、中间件等知识</a:t>
            </a:r>
            <a:endParaRPr lang="en-US" altLang="zh-CN" sz="2800" b="0" i="0" dirty="0">
              <a:solidFill>
                <a:srgbClr val="CC3300"/>
              </a:solidFill>
              <a:effectLst/>
              <a:latin typeface="-apple-system"/>
            </a:endParaRPr>
          </a:p>
          <a:p>
            <a:pPr algn="l"/>
            <a:r>
              <a:rPr lang="zh-CN" altLang="en-US" sz="2800" b="0" i="0" dirty="0">
                <a:solidFill>
                  <a:srgbClr val="1A1A1A"/>
                </a:solidFill>
                <a:effectLst/>
                <a:latin typeface="-apple-system"/>
              </a:rPr>
              <a:t>测试中需要配置、调试各种测试环境，而且在性能测试中还要对各种系统平台进行分析与调优，因此测试人员需要掌握更多网络、操作系统、数据库等知识。在网络方面，测试人员应该掌握基本的网络协议以及网络工作原理，尤其要掌握一些网络环境的配置</a:t>
            </a:r>
            <a:endParaRPr lang="en-US" altLang="zh-CN" sz="2800" b="0" i="0" dirty="0">
              <a:solidFill>
                <a:srgbClr val="1A1A1A"/>
              </a:solidFill>
              <a:effectLst/>
              <a:latin typeface="-apple-system"/>
            </a:endParaRPr>
          </a:p>
          <a:p>
            <a:pPr algn="l"/>
            <a:r>
              <a:rPr lang="zh-CN" altLang="en-US" sz="2800" b="0" i="0" dirty="0">
                <a:solidFill>
                  <a:srgbClr val="1A1A1A"/>
                </a:solidFill>
                <a:effectLst/>
                <a:latin typeface="-apple-system"/>
              </a:rPr>
              <a:t>操作系统和中间件方面，应该掌握基本的使用以及安装、配置等。例如很多应用系统都是基于</a:t>
            </a:r>
            <a:r>
              <a:rPr lang="en-US" altLang="zh-CN" sz="2800" b="0" i="0" dirty="0">
                <a:solidFill>
                  <a:srgbClr val="1A1A1A"/>
                </a:solidFill>
                <a:effectLst/>
                <a:latin typeface="-apple-system"/>
              </a:rPr>
              <a:t>Unix</a:t>
            </a:r>
            <a:r>
              <a:rPr lang="zh-CN" altLang="en-US" sz="2800" b="0" i="0" dirty="0">
                <a:solidFill>
                  <a:srgbClr val="1A1A1A"/>
                </a:solidFill>
                <a:effectLst/>
                <a:latin typeface="-apple-system"/>
              </a:rPr>
              <a:t>、</a:t>
            </a:r>
            <a:r>
              <a:rPr lang="en-US" altLang="zh-CN" sz="2800" b="0" i="0" dirty="0" err="1">
                <a:solidFill>
                  <a:srgbClr val="1A1A1A"/>
                </a:solidFill>
                <a:effectLst/>
                <a:latin typeface="-apple-system"/>
              </a:rPr>
              <a:t>linux</a:t>
            </a:r>
            <a:r>
              <a:rPr lang="zh-CN" altLang="en-US" sz="2800" b="0" i="0" dirty="0">
                <a:solidFill>
                  <a:srgbClr val="1A1A1A"/>
                </a:solidFill>
                <a:effectLst/>
                <a:latin typeface="-apple-system"/>
              </a:rPr>
              <a:t>来运行的，这就要求测试人员掌握基本的操作命令以及相关的工具软件。而</a:t>
            </a:r>
            <a:r>
              <a:rPr lang="en-US" altLang="zh-CN" sz="2800" b="0" i="0" dirty="0">
                <a:solidFill>
                  <a:srgbClr val="1A1A1A"/>
                </a:solidFill>
                <a:effectLst/>
                <a:latin typeface="-apple-system"/>
              </a:rPr>
              <a:t>WebLogic</a:t>
            </a:r>
            <a:r>
              <a:rPr lang="zh-CN" altLang="en-US" sz="2800" b="0" i="0" dirty="0">
                <a:solidFill>
                  <a:srgbClr val="1A1A1A"/>
                </a:solidFill>
                <a:effectLst/>
                <a:latin typeface="-apple-system"/>
              </a:rPr>
              <a:t>、</a:t>
            </a:r>
            <a:r>
              <a:rPr lang="en-US" altLang="zh-CN" sz="2800" b="0" i="0" dirty="0" err="1">
                <a:solidFill>
                  <a:srgbClr val="1A1A1A"/>
                </a:solidFill>
                <a:effectLst/>
                <a:latin typeface="-apple-system"/>
              </a:rPr>
              <a:t>Websphere</a:t>
            </a:r>
            <a:r>
              <a:rPr lang="zh-CN" altLang="en-US" sz="2800" b="0" i="0" dirty="0">
                <a:solidFill>
                  <a:srgbClr val="1A1A1A"/>
                </a:solidFill>
                <a:effectLst/>
                <a:latin typeface="-apple-system"/>
              </a:rPr>
              <a:t>等中间件的安装、配置很多时候也需要掌握一些。</a:t>
            </a:r>
          </a:p>
          <a:p>
            <a:pPr algn="l"/>
            <a:r>
              <a:rPr lang="zh-CN" altLang="en-US" sz="2800" b="0" i="0" dirty="0">
                <a:solidFill>
                  <a:srgbClr val="1A1A1A"/>
                </a:solidFill>
                <a:effectLst/>
                <a:latin typeface="-apple-system"/>
              </a:rPr>
              <a:t>数据库知识则是更应该掌握技能，现在的应用系统几乎离不开数据库。因此不但要掌握基本的安装、配置，还要掌握</a:t>
            </a:r>
            <a:r>
              <a:rPr lang="en-US" altLang="zh-CN" sz="2800" b="0" i="0" dirty="0">
                <a:solidFill>
                  <a:srgbClr val="1A1A1A"/>
                </a:solidFill>
                <a:effectLst/>
                <a:latin typeface="-apple-system"/>
              </a:rPr>
              <a:t>SQL</a:t>
            </a:r>
            <a:r>
              <a:rPr lang="zh-CN" altLang="en-US" sz="2800" b="0" i="0" dirty="0">
                <a:solidFill>
                  <a:srgbClr val="1A1A1A"/>
                </a:solidFill>
                <a:effectLst/>
                <a:latin typeface="-apple-system"/>
              </a:rPr>
              <a:t>。测试人员至少应该掌握</a:t>
            </a:r>
            <a:r>
              <a:rPr lang="en-US" altLang="zh-CN" sz="2800" b="0" i="0" dirty="0" err="1">
                <a:solidFill>
                  <a:srgbClr val="1A1A1A"/>
                </a:solidFill>
                <a:effectLst/>
                <a:latin typeface="-apple-system"/>
              </a:rPr>
              <a:t>Mysql</a:t>
            </a:r>
            <a:r>
              <a:rPr lang="zh-CN" altLang="en-US" sz="2800" b="0" i="0" dirty="0">
                <a:solidFill>
                  <a:srgbClr val="1A1A1A"/>
                </a:solidFill>
                <a:effectLst/>
                <a:latin typeface="-apple-system"/>
              </a:rPr>
              <a:t>、</a:t>
            </a:r>
            <a:r>
              <a:rPr lang="en-US" altLang="zh-CN" sz="2800" b="0" i="0" dirty="0" err="1">
                <a:solidFill>
                  <a:srgbClr val="1A1A1A"/>
                </a:solidFill>
                <a:effectLst/>
                <a:latin typeface="-apple-system"/>
              </a:rPr>
              <a:t>MSSqlserver</a:t>
            </a:r>
            <a:r>
              <a:rPr lang="zh-CN" altLang="en-US" sz="2800" b="0" i="0" dirty="0">
                <a:solidFill>
                  <a:srgbClr val="1A1A1A"/>
                </a:solidFill>
                <a:effectLst/>
                <a:latin typeface="-apple-system"/>
              </a:rPr>
              <a:t>、</a:t>
            </a:r>
            <a:r>
              <a:rPr lang="en-US" altLang="zh-CN" sz="2800" b="0" i="0" dirty="0">
                <a:solidFill>
                  <a:srgbClr val="1A1A1A"/>
                </a:solidFill>
                <a:effectLst/>
                <a:latin typeface="-apple-system"/>
              </a:rPr>
              <a:t>Oracle</a:t>
            </a:r>
            <a:r>
              <a:rPr lang="zh-CN" altLang="en-US" sz="2800" b="0" i="0" dirty="0">
                <a:solidFill>
                  <a:srgbClr val="1A1A1A"/>
                </a:solidFill>
                <a:effectLst/>
                <a:latin typeface="-apple-system"/>
              </a:rPr>
              <a:t>等常见数据库的使用。</a:t>
            </a:r>
          </a:p>
          <a:p>
            <a:pPr algn="l"/>
            <a:endParaRPr lang="zh-CN" altLang="en-US" sz="2800" dirty="0"/>
          </a:p>
        </p:txBody>
      </p:sp>
    </p:spTree>
    <p:extLst>
      <p:ext uri="{BB962C8B-B14F-4D97-AF65-F5344CB8AC3E}">
        <p14:creationId xmlns:p14="http://schemas.microsoft.com/office/powerpoint/2010/main" val="1444292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285750" y="1778001"/>
            <a:ext cx="10660417" cy="440120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t>行业知识</a:t>
            </a:r>
            <a:endParaRPr lang="en-US" altLang="zh-CN" sz="2800" dirty="0"/>
          </a:p>
          <a:p>
            <a:pPr algn="l"/>
            <a:r>
              <a:rPr lang="zh-CN" altLang="en-US" sz="2800" b="0" i="0" dirty="0">
                <a:solidFill>
                  <a:srgbClr val="1A1A1A"/>
                </a:solidFill>
                <a:effectLst/>
                <a:latin typeface="-apple-system"/>
              </a:rPr>
              <a:t>行业主要指测试人员所在企业涉及的行业领域，例如很多</a:t>
            </a:r>
            <a:r>
              <a:rPr lang="en-US" altLang="zh-CN" sz="2800" b="0" i="0" dirty="0">
                <a:solidFill>
                  <a:srgbClr val="1A1A1A"/>
                </a:solidFill>
                <a:effectLst/>
                <a:latin typeface="-apple-system"/>
              </a:rPr>
              <a:t>IT</a:t>
            </a:r>
            <a:r>
              <a:rPr lang="zh-CN" altLang="en-US" sz="2800" b="0" i="0" dirty="0">
                <a:solidFill>
                  <a:srgbClr val="1A1A1A"/>
                </a:solidFill>
                <a:effectLst/>
                <a:latin typeface="-apple-system"/>
              </a:rPr>
              <a:t>企业从事石油、电信、银行、电子政务、电子商务等行业领域的产品开发。行业知识即业务知识，是测试人员做好测试工作的又一个前提条件，只有深入地了解了产品的业务流程，才可以判断出开发人员实现的产品功能是否正确。</a:t>
            </a:r>
          </a:p>
          <a:p>
            <a:pPr algn="l"/>
            <a:r>
              <a:rPr lang="zh-CN" altLang="en-US" sz="2800" b="0" i="0" dirty="0">
                <a:solidFill>
                  <a:srgbClr val="1A1A1A"/>
                </a:solidFill>
                <a:effectLst/>
                <a:latin typeface="-apple-system"/>
              </a:rPr>
              <a:t>很多时候，软件运行起来没有异常，但是功能不一定正确。只有掌握了相关的行业知识，才可以判断出用户的业务需求是否得到了实现。行业知识与工作经验有一定关系，通过时间即可以完成积累。</a:t>
            </a:r>
          </a:p>
          <a:p>
            <a:pPr marL="285750" indent="-285750">
              <a:buClr>
                <a:schemeClr val="accent2"/>
              </a:buClr>
              <a:buFont typeface="Wingdings" panose="05000000000000000000" pitchFamily="2" charset="2"/>
              <a:buChar char="n"/>
            </a:pPr>
            <a:endParaRPr lang="zh-CN" altLang="en-US" sz="2800" dirty="0"/>
          </a:p>
        </p:txBody>
      </p:sp>
    </p:spTree>
    <p:extLst>
      <p:ext uri="{BB962C8B-B14F-4D97-AF65-F5344CB8AC3E}">
        <p14:creationId xmlns:p14="http://schemas.microsoft.com/office/powerpoint/2010/main" val="287427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1"/>
          <p:cNvSpPr>
            <a:spLocks noChangeArrowheads="1"/>
          </p:cNvSpPr>
          <p:nvPr/>
        </p:nvSpPr>
        <p:spPr bwMode="auto">
          <a:xfrm>
            <a:off x="435225" y="1351458"/>
            <a:ext cx="11646376" cy="2492572"/>
          </a:xfrm>
          <a:prstGeom prst="rect">
            <a:avLst/>
          </a:prstGeom>
          <a:noFill/>
          <a:ln w="9525">
            <a:noFill/>
            <a:miter lim="800000"/>
            <a:headEnd/>
            <a:tailEnd/>
          </a:ln>
        </p:spPr>
        <p:txBody>
          <a:bodyPr anchor="ctr"/>
          <a:lstStyle/>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课堂签到方式：</a:t>
            </a:r>
            <a:endParaRPr lang="en-US" altLang="zh-CN" sz="2800" dirty="0">
              <a:solidFill>
                <a:schemeClr val="bg1">
                  <a:lumMod val="10000"/>
                </a:schemeClr>
              </a:solidFill>
              <a:latin typeface="Arial" charset="0"/>
              <a:ea typeface="宋体" charset="-122"/>
              <a:sym typeface="Arial" charset="0"/>
            </a:endParaRPr>
          </a:p>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  不定期签到：</a:t>
            </a:r>
            <a:endParaRPr lang="en-US" altLang="zh-CN" sz="2800" dirty="0">
              <a:solidFill>
                <a:schemeClr val="bg1">
                  <a:lumMod val="10000"/>
                </a:schemeClr>
              </a:solidFill>
              <a:latin typeface="Arial" charset="0"/>
              <a:ea typeface="宋体" charset="-122"/>
              <a:sym typeface="Arial" charset="0"/>
            </a:endParaRPr>
          </a:p>
          <a:p>
            <a:pPr defTabSz="457200" fontAlgn="base">
              <a:spcBef>
                <a:spcPct val="0"/>
              </a:spcBef>
              <a:spcAft>
                <a:spcPct val="0"/>
              </a:spcAft>
            </a:pPr>
            <a:r>
              <a:rPr lang="en-US" altLang="zh-CN" sz="2800" dirty="0">
                <a:solidFill>
                  <a:schemeClr val="bg1">
                    <a:lumMod val="10000"/>
                  </a:schemeClr>
                </a:solidFill>
                <a:latin typeface="Arial" charset="0"/>
                <a:ea typeface="宋体" charset="-122"/>
                <a:sym typeface="Arial" charset="0"/>
              </a:rPr>
              <a:t>  </a:t>
            </a:r>
            <a:r>
              <a:rPr lang="zh-CN" altLang="en-US" sz="2800" dirty="0">
                <a:solidFill>
                  <a:schemeClr val="bg1">
                    <a:lumMod val="10000"/>
                  </a:schemeClr>
                </a:solidFill>
                <a:latin typeface="Arial" charset="0"/>
                <a:ea typeface="宋体" charset="-122"/>
                <a:sym typeface="Arial" charset="0"/>
              </a:rPr>
              <a:t>每节课根据情况，公布签到时间</a:t>
            </a:r>
            <a:endParaRPr lang="en-US" altLang="zh-CN" sz="2800" dirty="0">
              <a:solidFill>
                <a:schemeClr val="bg1">
                  <a:lumMod val="10000"/>
                </a:schemeClr>
              </a:solidFill>
              <a:latin typeface="Arial" charset="0"/>
              <a:ea typeface="宋体" charset="-122"/>
              <a:sym typeface="Arial" charset="0"/>
            </a:endParaRPr>
          </a:p>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  通过提交课堂作业或测试或回答问题进行签到</a:t>
            </a:r>
            <a:endParaRPr lang="en-US" altLang="zh-CN" sz="2800" dirty="0">
              <a:solidFill>
                <a:schemeClr val="bg1">
                  <a:lumMod val="10000"/>
                </a:schemeClr>
              </a:solidFill>
              <a:latin typeface="Arial" charset="0"/>
              <a:ea typeface="宋体" charset="-122"/>
              <a:sym typeface="Arial" charset="0"/>
            </a:endParaRPr>
          </a:p>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 </a:t>
            </a:r>
            <a:endParaRPr lang="zh-CN" altLang="zh-CN" sz="2800" dirty="0">
              <a:solidFill>
                <a:schemeClr val="bg1">
                  <a:lumMod val="10000"/>
                </a:schemeClr>
              </a:solidFill>
              <a:latin typeface="Arial" charset="0"/>
              <a:ea typeface="宋体" charset="-122"/>
              <a:sym typeface="Arial" charset="0"/>
            </a:endParaRPr>
          </a:p>
        </p:txBody>
      </p:sp>
      <p:sp>
        <p:nvSpPr>
          <p:cNvPr id="16392" name="副标题 2"/>
          <p:cNvSpPr>
            <a:spLocks noGrp="1" noChangeArrowheads="1"/>
          </p:cNvSpPr>
          <p:nvPr>
            <p:ph type="subTitle" idx="1"/>
          </p:nvPr>
        </p:nvSpPr>
        <p:spPr>
          <a:xfrm>
            <a:off x="115272" y="122237"/>
            <a:ext cx="9144000" cy="807405"/>
          </a:xfrm>
          <a:solidFill>
            <a:schemeClr val="accent1"/>
          </a:solidFill>
        </p:spPr>
        <p:txBody>
          <a:bodyPr anchor="ctr"/>
          <a:lstStyle/>
          <a:p>
            <a:pPr algn="l" eaLnBrk="1" hangingPunct="1"/>
            <a:r>
              <a:rPr lang="en-US" altLang="zh-CN" sz="4400" b="1" dirty="0">
                <a:solidFill>
                  <a:schemeClr val="bg1"/>
                </a:solidFill>
                <a:latin typeface="Times New Roman" pitchFamily="18" charset="0"/>
                <a:sym typeface="Times New Roman" pitchFamily="18" charset="0"/>
              </a:rPr>
              <a:t>Software Testing</a:t>
            </a:r>
            <a:endParaRPr lang="zh-CN" altLang="en-US" sz="4400" b="1" dirty="0">
              <a:solidFill>
                <a:schemeClr val="bg1"/>
              </a:solidFill>
              <a:latin typeface="Times New Roman" pitchFamily="18" charset="0"/>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6" name="Rectangle 11">
            <a:extLst>
              <a:ext uri="{FF2B5EF4-FFF2-40B4-BE49-F238E27FC236}">
                <a16:creationId xmlns:a16="http://schemas.microsoft.com/office/drawing/2014/main" id="{6B57EFEA-73A4-478E-BDE2-6BACB75B804F}"/>
              </a:ext>
            </a:extLst>
          </p:cNvPr>
          <p:cNvSpPr>
            <a:spLocks noChangeArrowheads="1"/>
          </p:cNvSpPr>
          <p:nvPr/>
        </p:nvSpPr>
        <p:spPr bwMode="auto">
          <a:xfrm>
            <a:off x="421799" y="3231472"/>
            <a:ext cx="11646376" cy="1961965"/>
          </a:xfrm>
          <a:prstGeom prst="rect">
            <a:avLst/>
          </a:prstGeom>
          <a:noFill/>
          <a:ln w="9525">
            <a:noFill/>
            <a:miter lim="800000"/>
            <a:headEnd/>
            <a:tailEnd/>
          </a:ln>
        </p:spPr>
        <p:txBody>
          <a:bodyPr anchor="ctr"/>
          <a:lstStyle/>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课后作业、课堂测验、问卷调查等完成平台均为</a:t>
            </a:r>
            <a:r>
              <a:rPr lang="en-US" altLang="zh-CN" sz="2800" dirty="0" err="1">
                <a:solidFill>
                  <a:schemeClr val="bg1">
                    <a:lumMod val="10000"/>
                  </a:schemeClr>
                </a:solidFill>
                <a:latin typeface="Arial" charset="0"/>
                <a:ea typeface="宋体" charset="-122"/>
                <a:sym typeface="Arial" charset="0"/>
              </a:rPr>
              <a:t>educoder</a:t>
            </a:r>
            <a:r>
              <a:rPr lang="zh-CN" altLang="en-US" sz="2800" dirty="0">
                <a:solidFill>
                  <a:schemeClr val="bg1">
                    <a:lumMod val="10000"/>
                  </a:schemeClr>
                </a:solidFill>
                <a:latin typeface="Arial" charset="0"/>
                <a:ea typeface="宋体" charset="-122"/>
                <a:sym typeface="Arial" charset="0"/>
              </a:rPr>
              <a:t>，</a:t>
            </a:r>
            <a:endParaRPr lang="en-US" altLang="zh-CN" sz="2800" dirty="0">
              <a:solidFill>
                <a:schemeClr val="bg1">
                  <a:lumMod val="10000"/>
                </a:schemeClr>
              </a:solidFill>
              <a:latin typeface="Arial" charset="0"/>
              <a:ea typeface="宋体" charset="-122"/>
              <a:sym typeface="Arial" charset="0"/>
            </a:endParaRPr>
          </a:p>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课堂邀请码：</a:t>
            </a:r>
            <a:r>
              <a:rPr lang="en-US" altLang="zh-CN" sz="2800" dirty="0"/>
              <a:t>8WCV6</a:t>
            </a:r>
            <a:endParaRPr lang="zh-CN" altLang="zh-CN" sz="2800" dirty="0">
              <a:solidFill>
                <a:schemeClr val="bg1">
                  <a:lumMod val="10000"/>
                </a:schemeClr>
              </a:solidFill>
              <a:latin typeface="Arial" charset="0"/>
              <a:ea typeface="宋体" charset="-122"/>
              <a:sym typeface="Arial" charset="0"/>
            </a:endParaRPr>
          </a:p>
        </p:txBody>
      </p:sp>
    </p:spTree>
    <p:extLst>
      <p:ext uri="{BB962C8B-B14F-4D97-AF65-F5344CB8AC3E}">
        <p14:creationId xmlns:p14="http://schemas.microsoft.com/office/powerpoint/2010/main" val="11332480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285750" y="1778001"/>
            <a:ext cx="10660417" cy="440120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dirty="0"/>
              <a:t>行业知识</a:t>
            </a:r>
            <a:endParaRPr lang="en-US" altLang="zh-CN" sz="2800" dirty="0"/>
          </a:p>
          <a:p>
            <a:pPr algn="l"/>
            <a:r>
              <a:rPr lang="zh-CN" altLang="en-US" sz="2800" b="0" i="0" dirty="0">
                <a:solidFill>
                  <a:srgbClr val="1A1A1A"/>
                </a:solidFill>
                <a:effectLst/>
                <a:latin typeface="-apple-system"/>
              </a:rPr>
              <a:t>行业主要指测试人员所在企业涉及的行业领域，例如很多</a:t>
            </a:r>
            <a:r>
              <a:rPr lang="en-US" altLang="zh-CN" sz="2800" b="0" i="0" dirty="0">
                <a:solidFill>
                  <a:srgbClr val="1A1A1A"/>
                </a:solidFill>
                <a:effectLst/>
                <a:latin typeface="-apple-system"/>
              </a:rPr>
              <a:t>IT</a:t>
            </a:r>
            <a:r>
              <a:rPr lang="zh-CN" altLang="en-US" sz="2800" b="0" i="0" dirty="0">
                <a:solidFill>
                  <a:srgbClr val="1A1A1A"/>
                </a:solidFill>
                <a:effectLst/>
                <a:latin typeface="-apple-system"/>
              </a:rPr>
              <a:t>企业从事石油、电信、银行、电子政务、电子商务等行业领域的产品开发。行业知识即业务知识，是测试人员做好测试工作的又一个前提条件，只有深入地了解了产品的业务流程，才可以判断出开发人员实现的产品功能是否正确。</a:t>
            </a:r>
          </a:p>
          <a:p>
            <a:pPr algn="l"/>
            <a:r>
              <a:rPr lang="zh-CN" altLang="en-US" sz="2800" b="0" i="0" dirty="0">
                <a:solidFill>
                  <a:srgbClr val="1A1A1A"/>
                </a:solidFill>
                <a:effectLst/>
                <a:latin typeface="-apple-system"/>
              </a:rPr>
              <a:t>很多时候，软件运行起来没有异常，但是功能不一定正确。只有掌握了相关的行业知识，才可以判断出用户的业务需求是否得到了实现。行业知识与工作经验有一定关系，通过时间即可以完成积累。</a:t>
            </a:r>
          </a:p>
          <a:p>
            <a:pPr marL="285750" indent="-285750">
              <a:buClr>
                <a:schemeClr val="accent2"/>
              </a:buClr>
              <a:buFont typeface="Wingdings" panose="05000000000000000000" pitchFamily="2" charset="2"/>
              <a:buChar char="n"/>
            </a:pPr>
            <a:endParaRPr lang="zh-CN" altLang="en-US" sz="2800" dirty="0"/>
          </a:p>
        </p:txBody>
      </p:sp>
    </p:spTree>
    <p:extLst>
      <p:ext uri="{BB962C8B-B14F-4D97-AF65-F5344CB8AC3E}">
        <p14:creationId xmlns:p14="http://schemas.microsoft.com/office/powerpoint/2010/main" val="1082946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322696" y="1223820"/>
            <a:ext cx="10660417" cy="4401205"/>
          </a:xfrm>
          <a:prstGeom prst="rect">
            <a:avLst/>
          </a:prstGeom>
        </p:spPr>
        <p:txBody>
          <a:bodyPr wrap="square">
            <a:spAutoFit/>
          </a:bodyPr>
          <a:lstStyle/>
          <a:p>
            <a:pPr indent="266700" algn="l"/>
            <a:r>
              <a:rPr lang="zh-CN" altLang="en-US" sz="2800" b="0" i="0" dirty="0">
                <a:solidFill>
                  <a:srgbClr val="333333"/>
                </a:solidFill>
                <a:effectLst/>
                <a:latin typeface="-apple-system"/>
              </a:rPr>
              <a:t>作为一名优秀的测试工程师，首先要对测试工作有兴趣：测试工作很多时候都是显得有些枯燥的，因此热爱测试工作，才更容易做好测试工作。因此，除了具有前面的专业技能和行业知识外，测试人员应该具有一些基本的个人素养，即 “五心”。</a:t>
            </a:r>
          </a:p>
          <a:p>
            <a:pPr indent="266700" algn="l"/>
            <a:r>
              <a:rPr lang="zh-CN" altLang="en-US" sz="2800" b="0" i="0" dirty="0">
                <a:solidFill>
                  <a:srgbClr val="333333"/>
                </a:solidFill>
                <a:effectLst/>
                <a:latin typeface="-apple-system"/>
              </a:rPr>
              <a:t>专心：主要指测试人员在执行测试任务的时候要专心，不可一心二用。经验表明，高度集中精神不但能够提高效率，还能发现更多的软件缺陷，业绩最棒的往往是团队中做事精力最集中的那些成员。</a:t>
            </a:r>
          </a:p>
          <a:p>
            <a:pPr indent="266700" algn="l"/>
            <a:r>
              <a:rPr lang="zh-CN" altLang="en-US" sz="2800" b="0" i="0" dirty="0">
                <a:solidFill>
                  <a:srgbClr val="333333"/>
                </a:solidFill>
                <a:effectLst/>
                <a:latin typeface="-apple-system"/>
              </a:rPr>
              <a:t>细心：主要指执行测试工作时候要细心，认真执行测试，不可以忽略一些细节。某些缺陷如果不细心很难发现，例如一些界面的样式、文字等。</a:t>
            </a:r>
          </a:p>
        </p:txBody>
      </p:sp>
    </p:spTree>
    <p:extLst>
      <p:ext uri="{BB962C8B-B14F-4D97-AF65-F5344CB8AC3E}">
        <p14:creationId xmlns:p14="http://schemas.microsoft.com/office/powerpoint/2010/main" val="1429703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322695" y="1556329"/>
            <a:ext cx="10660417" cy="4401205"/>
          </a:xfrm>
          <a:prstGeom prst="rect">
            <a:avLst/>
          </a:prstGeom>
        </p:spPr>
        <p:txBody>
          <a:bodyPr wrap="square">
            <a:spAutoFit/>
          </a:bodyPr>
          <a:lstStyle/>
          <a:p>
            <a:pPr indent="266700" algn="l"/>
            <a:r>
              <a:rPr lang="zh-CN" altLang="en-US" sz="2800" b="0" i="0" dirty="0">
                <a:solidFill>
                  <a:srgbClr val="333333"/>
                </a:solidFill>
                <a:effectLst/>
                <a:latin typeface="-apple-system"/>
              </a:rPr>
              <a:t>耐心：很多测试工作有时候显得非常枯燥，需要很大的耐心才可以做好。如果比较浮躁，就不会做到“专心”和“细心”，这将让很多软件缺陷从你眼前逃过。</a:t>
            </a:r>
          </a:p>
          <a:p>
            <a:pPr indent="266700" algn="l"/>
            <a:r>
              <a:rPr lang="zh-CN" altLang="en-US" sz="2800" b="0" i="0" dirty="0">
                <a:solidFill>
                  <a:srgbClr val="333333"/>
                </a:solidFill>
                <a:effectLst/>
                <a:latin typeface="-apple-system"/>
              </a:rPr>
              <a:t>责任心：责任心是做好工作必备的素质之一，测试工程师更应该将其发扬光大。如果测试中没有尽到责任，甚至敷衍了事，这将会把测试工作交给用户来完成，很可能引起非常严重的后果。</a:t>
            </a:r>
          </a:p>
          <a:p>
            <a:pPr indent="266700" algn="l"/>
            <a:r>
              <a:rPr lang="zh-CN" altLang="en-US" sz="2800" b="0" i="0" dirty="0">
                <a:solidFill>
                  <a:srgbClr val="333333"/>
                </a:solidFill>
                <a:effectLst/>
                <a:latin typeface="-apple-system"/>
              </a:rPr>
              <a:t>自信心：自信心是现在多数测试工程师都缺少的一项素质，尤其在面对需要编写测试代码等工作的时候，往往认为自己做不到。要想获得更好的职业发展，测试工程师们应该努力学习，建立能“解决一切测试问题”的信心。</a:t>
            </a:r>
          </a:p>
        </p:txBody>
      </p:sp>
    </p:spTree>
    <p:extLst>
      <p:ext uri="{BB962C8B-B14F-4D97-AF65-F5344CB8AC3E}">
        <p14:creationId xmlns:p14="http://schemas.microsoft.com/office/powerpoint/2010/main" val="424825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eaLnBrk="1" hangingPunct="1"/>
            <a:r>
              <a:rPr lang="zh-CN" altLang="en-US" sz="2800" b="1" dirty="0">
                <a:solidFill>
                  <a:schemeClr val="bg1">
                    <a:lumMod val="10000"/>
                  </a:schemeClr>
                </a:solidFill>
              </a:rPr>
              <a:t>软件测试工程师所需要的职业素养</a:t>
            </a:r>
            <a:endParaRPr lang="zh-CN" altLang="en-US" sz="2800" dirty="0">
              <a:solidFill>
                <a:schemeClr val="bg1">
                  <a:lumMod val="10000"/>
                </a:schemeClr>
              </a:solidFill>
              <a:latin typeface="Times New Roman" pitchFamily="18" charset="0"/>
              <a:sym typeface="Times New Roman" pitchFamily="18" charset="0"/>
            </a:endParaRPr>
          </a:p>
        </p:txBody>
      </p:sp>
      <p:sp>
        <p:nvSpPr>
          <p:cNvPr id="10" name="矩形 9">
            <a:extLst>
              <a:ext uri="{FF2B5EF4-FFF2-40B4-BE49-F238E27FC236}">
                <a16:creationId xmlns:a16="http://schemas.microsoft.com/office/drawing/2014/main" id="{8572A391-FF55-455B-9315-FF803FDBC567}"/>
              </a:ext>
            </a:extLst>
          </p:cNvPr>
          <p:cNvSpPr/>
          <p:nvPr/>
        </p:nvSpPr>
        <p:spPr>
          <a:xfrm>
            <a:off x="285750" y="1778001"/>
            <a:ext cx="10660417" cy="1815882"/>
          </a:xfrm>
          <a:prstGeom prst="rect">
            <a:avLst/>
          </a:prstGeom>
        </p:spPr>
        <p:txBody>
          <a:bodyPr wrap="square">
            <a:spAutoFit/>
          </a:bodyPr>
          <a:lstStyle/>
          <a:p>
            <a:pPr marL="285750" indent="-285750">
              <a:buClr>
                <a:schemeClr val="accent2"/>
              </a:buClr>
              <a:buFont typeface="Wingdings" panose="05000000000000000000" pitchFamily="2" charset="2"/>
              <a:buChar char="n"/>
            </a:pPr>
            <a:r>
              <a:rPr lang="zh-CN" altLang="en-US" sz="2800" b="0" i="0" dirty="0">
                <a:solidFill>
                  <a:srgbClr val="1A1A1A"/>
                </a:solidFill>
                <a:effectLst/>
                <a:latin typeface="-apple-system"/>
              </a:rPr>
              <a:t>”五心”只是做好测试工作的基本要求，测试人员应该具有的素质还很多。例如测试人员不但要具有团队合作精神，而且应该学会宽容待人，学会去理解“开发人员”，同时要尊重开发人员的劳动成果</a:t>
            </a:r>
            <a:r>
              <a:rPr lang="en-US" altLang="zh-CN" sz="2800" b="0" i="0" dirty="0">
                <a:solidFill>
                  <a:srgbClr val="1A1A1A"/>
                </a:solidFill>
                <a:effectLst/>
                <a:latin typeface="-apple-system"/>
              </a:rPr>
              <a:t>——</a:t>
            </a:r>
            <a:r>
              <a:rPr lang="zh-CN" altLang="en-US" sz="2800" b="0" i="0" dirty="0">
                <a:solidFill>
                  <a:srgbClr val="1A1A1A"/>
                </a:solidFill>
                <a:effectLst/>
                <a:latin typeface="-apple-system"/>
              </a:rPr>
              <a:t>开发出来的产品</a:t>
            </a:r>
            <a:endParaRPr lang="zh-CN" altLang="en-US" sz="2800" dirty="0"/>
          </a:p>
        </p:txBody>
      </p:sp>
    </p:spTree>
    <p:extLst>
      <p:ext uri="{BB962C8B-B14F-4D97-AF65-F5344CB8AC3E}">
        <p14:creationId xmlns:p14="http://schemas.microsoft.com/office/powerpoint/2010/main" val="1541234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5" name="副标题 2">
            <a:extLst>
              <a:ext uri="{FF2B5EF4-FFF2-40B4-BE49-F238E27FC236}">
                <a16:creationId xmlns:a16="http://schemas.microsoft.com/office/drawing/2014/main" id="{CEB0BB50-69E8-42FE-B8FE-B32D17AE4CB8}"/>
              </a:ext>
            </a:extLst>
          </p:cNvPr>
          <p:cNvSpPr>
            <a:spLocks noGrp="1" noChangeArrowheads="1"/>
          </p:cNvSpPr>
          <p:nvPr>
            <p:ph type="subTitle" idx="1"/>
          </p:nvPr>
        </p:nvSpPr>
        <p:spPr>
          <a:xfrm>
            <a:off x="76199" y="122237"/>
            <a:ext cx="9667875" cy="811213"/>
          </a:xfrm>
          <a:solidFill>
            <a:schemeClr val="accent1"/>
          </a:solidFill>
        </p:spPr>
        <p:txBody>
          <a:bodyPr anchor="ctr"/>
          <a:lstStyle/>
          <a:p>
            <a:pPr algn="l">
              <a:buClr>
                <a:schemeClr val="accent2"/>
              </a:buClr>
            </a:pPr>
            <a:r>
              <a:rPr lang="zh-CN" altLang="en-US" sz="2800" b="1" i="0" dirty="0">
                <a:solidFill>
                  <a:srgbClr val="1A1A1A"/>
                </a:solidFill>
                <a:effectLst/>
                <a:latin typeface="-apple-system"/>
              </a:rPr>
              <a:t>对测试工程师的要求</a:t>
            </a:r>
            <a:endParaRPr lang="en-US" altLang="zh-CN" sz="2800" b="1" i="0" dirty="0">
              <a:solidFill>
                <a:srgbClr val="1A1A1A"/>
              </a:solidFill>
              <a:effectLst/>
              <a:latin typeface="-apple-system"/>
            </a:endParaRPr>
          </a:p>
        </p:txBody>
      </p:sp>
      <p:sp>
        <p:nvSpPr>
          <p:cNvPr id="10" name="矩形 9">
            <a:extLst>
              <a:ext uri="{FF2B5EF4-FFF2-40B4-BE49-F238E27FC236}">
                <a16:creationId xmlns:a16="http://schemas.microsoft.com/office/drawing/2014/main" id="{8572A391-FF55-455B-9315-FF803FDBC567}"/>
              </a:ext>
            </a:extLst>
          </p:cNvPr>
          <p:cNvSpPr/>
          <p:nvPr/>
        </p:nvSpPr>
        <p:spPr>
          <a:xfrm>
            <a:off x="227693" y="1383371"/>
            <a:ext cx="10660417" cy="2246769"/>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2800" b="1" i="0" dirty="0">
                <a:solidFill>
                  <a:srgbClr val="1A1A1A"/>
                </a:solidFill>
                <a:effectLst/>
                <a:latin typeface="-apple-system"/>
              </a:rPr>
              <a:t>1</a:t>
            </a:r>
            <a:r>
              <a:rPr lang="zh-CN" altLang="en-US" sz="2800" b="1" i="0" dirty="0">
                <a:solidFill>
                  <a:srgbClr val="1A1A1A"/>
                </a:solidFill>
                <a:effectLst/>
                <a:latin typeface="-apple-system"/>
              </a:rPr>
              <a:t>、质量意识：</a:t>
            </a:r>
            <a:r>
              <a:rPr lang="zh-CN" altLang="en-US" sz="2800" b="0" i="0" dirty="0">
                <a:solidFill>
                  <a:srgbClr val="1A1A1A"/>
                </a:solidFill>
                <a:effectLst/>
                <a:latin typeface="-apple-system"/>
              </a:rPr>
              <a:t>在整个软件测试的各个环节中，质量意识一定要贯穿其中。理解功能需求，书写测试案例，执行测试计划，发现问题，提交问题，描述问题，协助解决问题，以及问题的跟踪等，在所有的环节中，一定要注重质量，并且从质量的角度来思考问题。</a:t>
            </a:r>
            <a:endParaRPr lang="zh-CN" altLang="en-US" sz="2800" dirty="0"/>
          </a:p>
        </p:txBody>
      </p:sp>
    </p:spTree>
    <p:extLst>
      <p:ext uri="{BB962C8B-B14F-4D97-AF65-F5344CB8AC3E}">
        <p14:creationId xmlns:p14="http://schemas.microsoft.com/office/powerpoint/2010/main" val="3731467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矩形 9">
            <a:extLst>
              <a:ext uri="{FF2B5EF4-FFF2-40B4-BE49-F238E27FC236}">
                <a16:creationId xmlns:a16="http://schemas.microsoft.com/office/drawing/2014/main" id="{8572A391-FF55-455B-9315-FF803FDBC567}"/>
              </a:ext>
            </a:extLst>
          </p:cNvPr>
          <p:cNvSpPr/>
          <p:nvPr/>
        </p:nvSpPr>
        <p:spPr>
          <a:xfrm>
            <a:off x="227693" y="1383371"/>
            <a:ext cx="10660417" cy="4401205"/>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2800" b="1" i="0" dirty="0">
                <a:solidFill>
                  <a:srgbClr val="1A1A1A"/>
                </a:solidFill>
                <a:effectLst/>
                <a:latin typeface="-apple-system"/>
              </a:rPr>
              <a:t>2</a:t>
            </a:r>
            <a:r>
              <a:rPr lang="zh-CN" altLang="en-US" sz="2800" b="1" i="0" dirty="0">
                <a:solidFill>
                  <a:srgbClr val="1A1A1A"/>
                </a:solidFill>
                <a:effectLst/>
                <a:latin typeface="-apple-system"/>
              </a:rPr>
              <a:t>、细心并且系统：</a:t>
            </a:r>
            <a:r>
              <a:rPr lang="zh-CN" altLang="en-US" sz="2800" b="0" i="0" dirty="0">
                <a:solidFill>
                  <a:srgbClr val="1A1A1A"/>
                </a:solidFill>
                <a:effectLst/>
                <a:latin typeface="-apple-system"/>
              </a:rPr>
              <a:t>软件测试可能每天要重复同样的操作，其工作可能会枯燥无味，并且发现的问题可能很微小或者很杂乱无章、现象不一。在这样的情况下，软件测试人员一定要细心不放过任何微小的错误，并且从很多杂乱的现象中找出一定的规律和复现性。并且在测试中有很好的规划性，先测什么而后测什么，不放过任何软件的死角。在测试中，一定要系统的看待问题，功能模块</a:t>
            </a:r>
            <a:r>
              <a:rPr lang="en-US" altLang="zh-CN" sz="2800" b="0" i="0" dirty="0">
                <a:solidFill>
                  <a:srgbClr val="1A1A1A"/>
                </a:solidFill>
                <a:effectLst/>
                <a:latin typeface="-apple-system"/>
              </a:rPr>
              <a:t>A</a:t>
            </a:r>
            <a:r>
              <a:rPr lang="zh-CN" altLang="en-US" sz="2800" b="0" i="0" dirty="0">
                <a:solidFill>
                  <a:srgbClr val="1A1A1A"/>
                </a:solidFill>
                <a:effectLst/>
                <a:latin typeface="-apple-system"/>
              </a:rPr>
              <a:t>的改动会否影响到其他模块的功能，不能想当然，一定要系统性的看待。有时候一个内存地址的改变，都有可能引起软件的崩溃。所以一定要系统性的去处理和看待软件中修改的任意一处代码。</a:t>
            </a:r>
            <a:endParaRPr lang="zh-CN" altLang="en-US" sz="2800" dirty="0"/>
          </a:p>
        </p:txBody>
      </p:sp>
      <p:sp>
        <p:nvSpPr>
          <p:cNvPr id="9" name="副标题 2">
            <a:extLst>
              <a:ext uri="{FF2B5EF4-FFF2-40B4-BE49-F238E27FC236}">
                <a16:creationId xmlns:a16="http://schemas.microsoft.com/office/drawing/2014/main" id="{654551AF-2DF6-4A45-8B67-56C86488F93D}"/>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b="1">
                <a:solidFill>
                  <a:srgbClr val="1A1A1A"/>
                </a:solidFill>
                <a:latin typeface="-apple-system"/>
              </a:rPr>
              <a:t>对测试工程师的要求</a:t>
            </a:r>
            <a:endParaRPr lang="en-US" altLang="zh-CN" sz="2800" b="1" dirty="0">
              <a:solidFill>
                <a:srgbClr val="1A1A1A"/>
              </a:solidFill>
              <a:latin typeface="-apple-system"/>
            </a:endParaRPr>
          </a:p>
        </p:txBody>
      </p:sp>
    </p:spTree>
    <p:extLst>
      <p:ext uri="{BB962C8B-B14F-4D97-AF65-F5344CB8AC3E}">
        <p14:creationId xmlns:p14="http://schemas.microsoft.com/office/powerpoint/2010/main" val="3465856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矩形 9">
            <a:extLst>
              <a:ext uri="{FF2B5EF4-FFF2-40B4-BE49-F238E27FC236}">
                <a16:creationId xmlns:a16="http://schemas.microsoft.com/office/drawing/2014/main" id="{8572A391-FF55-455B-9315-FF803FDBC567}"/>
              </a:ext>
            </a:extLst>
          </p:cNvPr>
          <p:cNvSpPr/>
          <p:nvPr/>
        </p:nvSpPr>
        <p:spPr>
          <a:xfrm>
            <a:off x="227693" y="1383371"/>
            <a:ext cx="10660417" cy="3539430"/>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2800" b="1" i="0" dirty="0">
                <a:solidFill>
                  <a:srgbClr val="1A1A1A"/>
                </a:solidFill>
                <a:effectLst/>
                <a:latin typeface="-apple-system"/>
              </a:rPr>
              <a:t>3</a:t>
            </a:r>
            <a:r>
              <a:rPr lang="zh-CN" altLang="en-US" sz="2800" b="1" i="0" dirty="0">
                <a:solidFill>
                  <a:srgbClr val="1A1A1A"/>
                </a:solidFill>
                <a:effectLst/>
                <a:latin typeface="-apple-system"/>
              </a:rPr>
              <a:t>、软件测试理论的掌握以及开发工具和平台的应用：</a:t>
            </a:r>
            <a:r>
              <a:rPr lang="zh-CN" altLang="en-US" sz="2800" b="0" i="0" dirty="0">
                <a:solidFill>
                  <a:srgbClr val="1A1A1A"/>
                </a:solidFill>
                <a:effectLst/>
                <a:latin typeface="-apple-system"/>
              </a:rPr>
              <a:t>黑盒测试，白盒测试，功能</a:t>
            </a:r>
            <a:r>
              <a:rPr lang="en-US" altLang="zh-CN" sz="2800" b="0" i="0" dirty="0">
                <a:solidFill>
                  <a:srgbClr val="1A1A1A"/>
                </a:solidFill>
                <a:effectLst/>
                <a:latin typeface="-apple-system"/>
              </a:rPr>
              <a:t>/</a:t>
            </a:r>
            <a:r>
              <a:rPr lang="zh-CN" altLang="en-US" sz="2800" b="0" i="0" dirty="0">
                <a:solidFill>
                  <a:srgbClr val="1A1A1A"/>
                </a:solidFill>
                <a:effectLst/>
                <a:latin typeface="-apple-system"/>
              </a:rPr>
              <a:t>系统</a:t>
            </a:r>
            <a:r>
              <a:rPr lang="en-US" altLang="zh-CN" sz="2800" b="0" i="0" dirty="0">
                <a:solidFill>
                  <a:srgbClr val="1A1A1A"/>
                </a:solidFill>
                <a:effectLst/>
                <a:latin typeface="-apple-system"/>
              </a:rPr>
              <a:t>/</a:t>
            </a:r>
            <a:r>
              <a:rPr lang="zh-CN" altLang="en-US" sz="2800" b="0" i="0" dirty="0">
                <a:solidFill>
                  <a:srgbClr val="1A1A1A"/>
                </a:solidFill>
                <a:effectLst/>
                <a:latin typeface="-apple-system"/>
              </a:rPr>
              <a:t>压力</a:t>
            </a:r>
            <a:r>
              <a:rPr lang="en-US" altLang="zh-CN" sz="2800" b="0" i="0" dirty="0">
                <a:solidFill>
                  <a:srgbClr val="1A1A1A"/>
                </a:solidFill>
                <a:effectLst/>
                <a:latin typeface="-apple-system"/>
              </a:rPr>
              <a:t>/</a:t>
            </a:r>
            <a:r>
              <a:rPr lang="zh-CN" altLang="en-US" sz="2800" b="0" i="0" dirty="0">
                <a:solidFill>
                  <a:srgbClr val="1A1A1A"/>
                </a:solidFill>
                <a:effectLst/>
                <a:latin typeface="-apple-system"/>
              </a:rPr>
              <a:t>性能等等。但不管测试任何东西，基本理论是不变的。需求文档，设计文档，根据文档制作测试用例（划分等价、边界测试、路径测试、用户体验、等等），执行测试，提交并跟踪问题。当然，行业的不同，其测试用的工具和方法也不太一样。手机</a:t>
            </a:r>
            <a:r>
              <a:rPr lang="en-US" altLang="zh-CN" sz="2800" b="0" i="0" dirty="0">
                <a:solidFill>
                  <a:srgbClr val="1A1A1A"/>
                </a:solidFill>
                <a:effectLst/>
                <a:latin typeface="-apple-system"/>
              </a:rPr>
              <a:t>App</a:t>
            </a:r>
            <a:r>
              <a:rPr lang="zh-CN" altLang="en-US" sz="2800" b="0" i="0" dirty="0">
                <a:solidFill>
                  <a:srgbClr val="1A1A1A"/>
                </a:solidFill>
                <a:effectLst/>
                <a:latin typeface="-apple-system"/>
              </a:rPr>
              <a:t>该如何测试，无线通讯产品该如何测试，</a:t>
            </a:r>
            <a:r>
              <a:rPr lang="en-US" altLang="zh-CN" sz="2800" b="0" i="0" dirty="0">
                <a:solidFill>
                  <a:srgbClr val="1A1A1A"/>
                </a:solidFill>
                <a:effectLst/>
                <a:latin typeface="-apple-system"/>
              </a:rPr>
              <a:t>C/B-S</a:t>
            </a:r>
            <a:r>
              <a:rPr lang="zh-CN" altLang="en-US" sz="2800" b="0" i="0" dirty="0">
                <a:solidFill>
                  <a:srgbClr val="1A1A1A"/>
                </a:solidFill>
                <a:effectLst/>
                <a:latin typeface="-apple-system"/>
              </a:rPr>
              <a:t>应用该如何测试，这些产品的差异性很大，其用到的工作也很不一样，但是其基本的测试理论还是一致的。</a:t>
            </a:r>
            <a:endParaRPr lang="zh-CN" altLang="en-US" sz="2800" dirty="0"/>
          </a:p>
        </p:txBody>
      </p:sp>
      <p:sp>
        <p:nvSpPr>
          <p:cNvPr id="9" name="副标题 2">
            <a:extLst>
              <a:ext uri="{FF2B5EF4-FFF2-40B4-BE49-F238E27FC236}">
                <a16:creationId xmlns:a16="http://schemas.microsoft.com/office/drawing/2014/main" id="{D03A9289-7B34-49D6-B616-ECD0FAD86643}"/>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b="1">
                <a:solidFill>
                  <a:srgbClr val="1A1A1A"/>
                </a:solidFill>
                <a:latin typeface="-apple-system"/>
              </a:rPr>
              <a:t>对测试工程师的要求</a:t>
            </a:r>
            <a:endParaRPr lang="en-US" altLang="zh-CN" sz="2800" b="1" dirty="0">
              <a:solidFill>
                <a:srgbClr val="1A1A1A"/>
              </a:solidFill>
              <a:latin typeface="-apple-system"/>
            </a:endParaRPr>
          </a:p>
        </p:txBody>
      </p:sp>
    </p:spTree>
    <p:extLst>
      <p:ext uri="{BB962C8B-B14F-4D97-AF65-F5344CB8AC3E}">
        <p14:creationId xmlns:p14="http://schemas.microsoft.com/office/powerpoint/2010/main" val="660074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矩形 9">
            <a:extLst>
              <a:ext uri="{FF2B5EF4-FFF2-40B4-BE49-F238E27FC236}">
                <a16:creationId xmlns:a16="http://schemas.microsoft.com/office/drawing/2014/main" id="{8572A391-FF55-455B-9315-FF803FDBC567}"/>
              </a:ext>
            </a:extLst>
          </p:cNvPr>
          <p:cNvSpPr/>
          <p:nvPr/>
        </p:nvSpPr>
        <p:spPr>
          <a:xfrm>
            <a:off x="227693" y="1383371"/>
            <a:ext cx="10660417" cy="2677656"/>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2800" b="1" i="0" dirty="0">
                <a:solidFill>
                  <a:srgbClr val="1A1A1A"/>
                </a:solidFill>
                <a:effectLst/>
                <a:latin typeface="-apple-system"/>
              </a:rPr>
              <a:t>4</a:t>
            </a:r>
            <a:r>
              <a:rPr lang="zh-CN" altLang="en-US" sz="2800" b="1" i="0" dirty="0">
                <a:solidFill>
                  <a:srgbClr val="1A1A1A"/>
                </a:solidFill>
                <a:effectLst/>
                <a:latin typeface="-apple-system"/>
              </a:rPr>
              <a:t>、站的高看的细：</a:t>
            </a:r>
            <a:r>
              <a:rPr lang="zh-CN" altLang="en-US" sz="2800" b="0" i="0" dirty="0">
                <a:solidFill>
                  <a:srgbClr val="1A1A1A"/>
                </a:solidFill>
                <a:effectLst/>
                <a:latin typeface="-apple-system"/>
              </a:rPr>
              <a:t>不能光有理论，对测试的很多文档可以提出很多有建设性的意见，但当执行测试时却不能发现问题。这其中有几个原因，一是可能提出的意见并没有写进测试案例中，二是有可能执行不仔细总是忽视问题的存在，三可能就是没有去实施。所以一定要站在一定的高度去看待软件测试，但是又要很细致的实施。只有通过实践，才能发现问题改进问题到最后解决问题。</a:t>
            </a:r>
            <a:endParaRPr lang="zh-CN" altLang="en-US" sz="2800" dirty="0"/>
          </a:p>
        </p:txBody>
      </p:sp>
      <p:sp>
        <p:nvSpPr>
          <p:cNvPr id="9" name="副标题 2">
            <a:extLst>
              <a:ext uri="{FF2B5EF4-FFF2-40B4-BE49-F238E27FC236}">
                <a16:creationId xmlns:a16="http://schemas.microsoft.com/office/drawing/2014/main" id="{C0786E94-5F87-45EF-9159-C72AAFD133EE}"/>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b="1">
                <a:solidFill>
                  <a:srgbClr val="1A1A1A"/>
                </a:solidFill>
                <a:latin typeface="-apple-system"/>
              </a:rPr>
              <a:t>对测试工程师的要求</a:t>
            </a:r>
            <a:endParaRPr lang="en-US" altLang="zh-CN" sz="2800" b="1" dirty="0">
              <a:solidFill>
                <a:srgbClr val="1A1A1A"/>
              </a:solidFill>
              <a:latin typeface="-apple-system"/>
            </a:endParaRPr>
          </a:p>
        </p:txBody>
      </p:sp>
    </p:spTree>
    <p:extLst>
      <p:ext uri="{BB962C8B-B14F-4D97-AF65-F5344CB8AC3E}">
        <p14:creationId xmlns:p14="http://schemas.microsoft.com/office/powerpoint/2010/main" val="2555719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矩形 9">
            <a:extLst>
              <a:ext uri="{FF2B5EF4-FFF2-40B4-BE49-F238E27FC236}">
                <a16:creationId xmlns:a16="http://schemas.microsoft.com/office/drawing/2014/main" id="{8572A391-FF55-455B-9315-FF803FDBC567}"/>
              </a:ext>
            </a:extLst>
          </p:cNvPr>
          <p:cNvSpPr/>
          <p:nvPr/>
        </p:nvSpPr>
        <p:spPr>
          <a:xfrm>
            <a:off x="227693" y="1383371"/>
            <a:ext cx="10660417" cy="2677656"/>
          </a:xfrm>
          <a:prstGeom prst="rect">
            <a:avLst/>
          </a:prstGeom>
        </p:spPr>
        <p:txBody>
          <a:bodyPr wrap="square">
            <a:spAutoFit/>
          </a:bodyPr>
          <a:lstStyle/>
          <a:p>
            <a:pPr algn="l"/>
            <a:r>
              <a:rPr lang="en-US" altLang="zh-CN" sz="2800" b="1" i="0" dirty="0">
                <a:solidFill>
                  <a:srgbClr val="1A1A1A"/>
                </a:solidFill>
                <a:effectLst/>
                <a:latin typeface="-apple-system"/>
              </a:rPr>
              <a:t>5</a:t>
            </a:r>
            <a:r>
              <a:rPr lang="zh-CN" altLang="en-US" sz="2800" b="1" i="0" dirty="0">
                <a:solidFill>
                  <a:srgbClr val="1A1A1A"/>
                </a:solidFill>
                <a:effectLst/>
                <a:latin typeface="-apple-system"/>
              </a:rPr>
              <a:t>、团队合作：</a:t>
            </a:r>
            <a:r>
              <a:rPr lang="zh-CN" altLang="en-US" sz="2800" b="0" i="0" dirty="0">
                <a:solidFill>
                  <a:srgbClr val="1A1A1A"/>
                </a:solidFill>
                <a:effectLst/>
                <a:latin typeface="-apple-system"/>
              </a:rPr>
              <a:t>这个无需多讲，在这个产品日渐复杂的年代，很难有一己之力就可以在各个方面做的最好。要充分发挥团队每个人员的工作能力和效率。</a:t>
            </a:r>
          </a:p>
          <a:p>
            <a:pPr algn="l"/>
            <a:r>
              <a:rPr lang="en-US" altLang="zh-CN" sz="2800" b="1" i="0" dirty="0">
                <a:solidFill>
                  <a:srgbClr val="1A1A1A"/>
                </a:solidFill>
                <a:effectLst/>
                <a:latin typeface="-apple-system"/>
              </a:rPr>
              <a:t>6</a:t>
            </a:r>
            <a:r>
              <a:rPr lang="zh-CN" altLang="en-US" sz="2800" b="1" i="0" dirty="0">
                <a:solidFill>
                  <a:srgbClr val="1A1A1A"/>
                </a:solidFill>
                <a:effectLst/>
                <a:latin typeface="-apple-system"/>
              </a:rPr>
              <a:t>、怀疑：</a:t>
            </a:r>
            <a:r>
              <a:rPr lang="zh-CN" altLang="en-US" sz="2800" b="0" i="0" dirty="0">
                <a:solidFill>
                  <a:srgbClr val="1A1A1A"/>
                </a:solidFill>
                <a:effectLst/>
                <a:latin typeface="-apple-system"/>
              </a:rPr>
              <a:t>有些书是这样定义软件测试的，软件测试不会去证明软件是正确的，而是去证明是错误的，但是我们不可能发现所有的错误。所以有很多时候要去怀疑要去假设。</a:t>
            </a:r>
          </a:p>
        </p:txBody>
      </p:sp>
      <p:sp>
        <p:nvSpPr>
          <p:cNvPr id="9" name="副标题 2">
            <a:extLst>
              <a:ext uri="{FF2B5EF4-FFF2-40B4-BE49-F238E27FC236}">
                <a16:creationId xmlns:a16="http://schemas.microsoft.com/office/drawing/2014/main" id="{321AC6DC-4E0E-43F4-9FED-D0CD80F8FF64}"/>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b="1">
                <a:solidFill>
                  <a:srgbClr val="1A1A1A"/>
                </a:solidFill>
                <a:latin typeface="-apple-system"/>
              </a:rPr>
              <a:t>对测试工程师的要求</a:t>
            </a:r>
            <a:endParaRPr lang="en-US" altLang="zh-CN" sz="2800" b="1" dirty="0">
              <a:solidFill>
                <a:srgbClr val="1A1A1A"/>
              </a:solidFill>
              <a:latin typeface="-apple-system"/>
            </a:endParaRPr>
          </a:p>
        </p:txBody>
      </p:sp>
    </p:spTree>
    <p:extLst>
      <p:ext uri="{BB962C8B-B14F-4D97-AF65-F5344CB8AC3E}">
        <p14:creationId xmlns:p14="http://schemas.microsoft.com/office/powerpoint/2010/main" val="4075436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7FC4F893-9A6A-4945-A563-02DAF4397CC9}"/>
              </a:ext>
            </a:extLst>
          </p:cNvPr>
          <p:cNvPicPr>
            <a:picLocks noChangeAspect="1"/>
          </p:cNvPicPr>
          <p:nvPr/>
        </p:nvPicPr>
        <p:blipFill>
          <a:blip r:embed="rId3"/>
          <a:stretch>
            <a:fillRect/>
          </a:stretch>
        </p:blipFill>
        <p:spPr>
          <a:xfrm>
            <a:off x="2752073" y="1521380"/>
            <a:ext cx="7040855" cy="4526995"/>
          </a:xfrm>
          <a:prstGeom prst="rect">
            <a:avLst/>
          </a:prstGeom>
        </p:spPr>
      </p:pic>
      <p:pic>
        <p:nvPicPr>
          <p:cNvPr id="2" name="图片 1">
            <a:extLst>
              <a:ext uri="{FF2B5EF4-FFF2-40B4-BE49-F238E27FC236}">
                <a16:creationId xmlns:a16="http://schemas.microsoft.com/office/drawing/2014/main" id="{99F2E698-DC90-4898-944B-B5878CA25DB9}"/>
              </a:ext>
            </a:extLst>
          </p:cNvPr>
          <p:cNvPicPr>
            <a:picLocks noChangeAspect="1"/>
          </p:cNvPicPr>
          <p:nvPr/>
        </p:nvPicPr>
        <p:blipFill>
          <a:blip r:embed="rId4"/>
          <a:stretch>
            <a:fillRect/>
          </a:stretch>
        </p:blipFill>
        <p:spPr>
          <a:xfrm>
            <a:off x="717896" y="4220152"/>
            <a:ext cx="7933107" cy="1676545"/>
          </a:xfrm>
          <a:prstGeom prst="rect">
            <a:avLst/>
          </a:prstGeom>
        </p:spPr>
      </p:pic>
    </p:spTree>
    <p:extLst>
      <p:ext uri="{BB962C8B-B14F-4D97-AF65-F5344CB8AC3E}">
        <p14:creationId xmlns:p14="http://schemas.microsoft.com/office/powerpoint/2010/main" val="37057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2" name="副标题 2"/>
          <p:cNvSpPr>
            <a:spLocks noGrp="1" noChangeArrowheads="1"/>
          </p:cNvSpPr>
          <p:nvPr>
            <p:ph type="subTitle" idx="1"/>
          </p:nvPr>
        </p:nvSpPr>
        <p:spPr>
          <a:xfrm>
            <a:off x="115272" y="122237"/>
            <a:ext cx="9144000" cy="807405"/>
          </a:xfrm>
          <a:solidFill>
            <a:schemeClr val="accent1"/>
          </a:solidFill>
        </p:spPr>
        <p:txBody>
          <a:bodyPr anchor="ctr"/>
          <a:lstStyle/>
          <a:p>
            <a:pPr algn="l" eaLnBrk="1" hangingPunct="1"/>
            <a:r>
              <a:rPr lang="en-US" altLang="zh-CN" sz="4400" b="1" dirty="0">
                <a:solidFill>
                  <a:schemeClr val="bg1"/>
                </a:solidFill>
                <a:latin typeface="Times New Roman" pitchFamily="18" charset="0"/>
                <a:sym typeface="Times New Roman" pitchFamily="18" charset="0"/>
              </a:rPr>
              <a:t>Software Testing</a:t>
            </a:r>
            <a:endParaRPr lang="zh-CN" altLang="en-US" sz="4400" b="1" dirty="0">
              <a:solidFill>
                <a:schemeClr val="bg1"/>
              </a:solidFill>
              <a:latin typeface="Times New Roman" pitchFamily="18" charset="0"/>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6" name="Rectangle 11">
            <a:extLst>
              <a:ext uri="{FF2B5EF4-FFF2-40B4-BE49-F238E27FC236}">
                <a16:creationId xmlns:a16="http://schemas.microsoft.com/office/drawing/2014/main" id="{6B57EFEA-73A4-478E-BDE2-6BACB75B804F}"/>
              </a:ext>
            </a:extLst>
          </p:cNvPr>
          <p:cNvSpPr>
            <a:spLocks noChangeArrowheads="1"/>
          </p:cNvSpPr>
          <p:nvPr/>
        </p:nvSpPr>
        <p:spPr bwMode="auto">
          <a:xfrm>
            <a:off x="395166" y="1358284"/>
            <a:ext cx="11646376" cy="3573093"/>
          </a:xfrm>
          <a:prstGeom prst="rect">
            <a:avLst/>
          </a:prstGeom>
          <a:noFill/>
          <a:ln w="9525">
            <a:noFill/>
            <a:miter lim="800000"/>
            <a:headEnd/>
            <a:tailEnd/>
          </a:ln>
        </p:spPr>
        <p:txBody>
          <a:bodyPr anchor="ctr"/>
          <a:lstStyle/>
          <a:p>
            <a:pPr defTabSz="457200" fontAlgn="base">
              <a:spcBef>
                <a:spcPct val="0"/>
              </a:spcBef>
              <a:spcAft>
                <a:spcPct val="0"/>
              </a:spcAft>
            </a:pPr>
            <a:r>
              <a:rPr lang="zh-CN" altLang="en-US" sz="2800" dirty="0">
                <a:solidFill>
                  <a:schemeClr val="bg1">
                    <a:lumMod val="10000"/>
                  </a:schemeClr>
                </a:solidFill>
                <a:latin typeface="Arial" charset="0"/>
                <a:ea typeface="宋体" charset="-122"/>
                <a:sym typeface="Arial" charset="0"/>
              </a:rPr>
              <a:t>文献阅读与综述、大作业说明：</a:t>
            </a:r>
            <a:endParaRPr lang="en-US" altLang="zh-CN" sz="2800" dirty="0">
              <a:solidFill>
                <a:schemeClr val="bg1">
                  <a:lumMod val="10000"/>
                </a:schemeClr>
              </a:solidFill>
              <a:latin typeface="Arial" charset="0"/>
              <a:ea typeface="宋体" charset="-122"/>
              <a:sym typeface="Arial" charset="0"/>
            </a:endParaRPr>
          </a:p>
          <a:p>
            <a:pPr defTabSz="457200" fontAlgn="base">
              <a:lnSpc>
                <a:spcPct val="150000"/>
              </a:lnSpc>
              <a:spcBef>
                <a:spcPct val="0"/>
              </a:spcBef>
              <a:spcAft>
                <a:spcPct val="0"/>
              </a:spcAft>
            </a:pPr>
            <a:r>
              <a:rPr lang="en-US" altLang="zh-CN" sz="2800" dirty="0">
                <a:solidFill>
                  <a:schemeClr val="bg1">
                    <a:lumMod val="10000"/>
                  </a:schemeClr>
                </a:solidFill>
                <a:latin typeface="Arial" charset="0"/>
                <a:ea typeface="宋体" charset="-122"/>
                <a:sym typeface="Arial" charset="0"/>
              </a:rPr>
              <a:t>1.</a:t>
            </a:r>
            <a:r>
              <a:rPr lang="zh-CN" altLang="en-US" sz="2800" dirty="0">
                <a:solidFill>
                  <a:schemeClr val="bg1">
                    <a:lumMod val="10000"/>
                  </a:schemeClr>
                </a:solidFill>
                <a:latin typeface="Arial" charset="0"/>
                <a:ea typeface="宋体" charset="-122"/>
                <a:sym typeface="Arial" charset="0"/>
              </a:rPr>
              <a:t> 阅读</a:t>
            </a:r>
            <a:r>
              <a:rPr lang="en-US" altLang="zh-CN" sz="2800" dirty="0">
                <a:solidFill>
                  <a:schemeClr val="bg1">
                    <a:lumMod val="10000"/>
                  </a:schemeClr>
                </a:solidFill>
                <a:latin typeface="Arial" charset="0"/>
                <a:ea typeface="宋体" charset="-122"/>
                <a:sym typeface="Arial" charset="0"/>
              </a:rPr>
              <a:t>2-3</a:t>
            </a:r>
            <a:r>
              <a:rPr lang="zh-CN" altLang="en-US" sz="2800" dirty="0">
                <a:solidFill>
                  <a:schemeClr val="bg1">
                    <a:lumMod val="10000"/>
                  </a:schemeClr>
                </a:solidFill>
                <a:latin typeface="Arial" charset="0"/>
                <a:ea typeface="宋体" charset="-122"/>
                <a:sym typeface="Arial" charset="0"/>
              </a:rPr>
              <a:t>篇外文文献，阅读后撰写文献综述（无文字字数要求，说清楚文献的主要观点），通过</a:t>
            </a:r>
            <a:r>
              <a:rPr lang="en-US" altLang="zh-CN" sz="2800" dirty="0" err="1">
                <a:solidFill>
                  <a:schemeClr val="bg1">
                    <a:lumMod val="10000"/>
                  </a:schemeClr>
                </a:solidFill>
                <a:latin typeface="Arial" charset="0"/>
                <a:ea typeface="宋体" charset="-122"/>
                <a:sym typeface="Arial" charset="0"/>
              </a:rPr>
              <a:t>educoer</a:t>
            </a:r>
            <a:r>
              <a:rPr lang="zh-CN" altLang="en-US" sz="2800" dirty="0">
                <a:solidFill>
                  <a:schemeClr val="bg1">
                    <a:lumMod val="10000"/>
                  </a:schemeClr>
                </a:solidFill>
                <a:latin typeface="Arial" charset="0"/>
                <a:ea typeface="宋体" charset="-122"/>
                <a:sym typeface="Arial" charset="0"/>
              </a:rPr>
              <a:t>平台相关入口进行提交。</a:t>
            </a:r>
            <a:endParaRPr lang="en-US" altLang="zh-CN" sz="2800" dirty="0">
              <a:solidFill>
                <a:schemeClr val="bg1">
                  <a:lumMod val="10000"/>
                </a:schemeClr>
              </a:solidFill>
              <a:latin typeface="Arial" charset="0"/>
              <a:ea typeface="宋体" charset="-122"/>
              <a:sym typeface="Arial" charset="0"/>
            </a:endParaRPr>
          </a:p>
          <a:p>
            <a:pPr defTabSz="457200" fontAlgn="base">
              <a:lnSpc>
                <a:spcPct val="150000"/>
              </a:lnSpc>
              <a:spcBef>
                <a:spcPct val="0"/>
              </a:spcBef>
              <a:spcAft>
                <a:spcPct val="0"/>
              </a:spcAft>
            </a:pPr>
            <a:r>
              <a:rPr lang="en-US" altLang="zh-CN" sz="2800" dirty="0">
                <a:solidFill>
                  <a:schemeClr val="bg1">
                    <a:lumMod val="10000"/>
                  </a:schemeClr>
                </a:solidFill>
                <a:latin typeface="Arial" charset="0"/>
                <a:ea typeface="宋体" charset="-122"/>
                <a:sym typeface="Arial" charset="0"/>
              </a:rPr>
              <a:t>2.</a:t>
            </a:r>
            <a:r>
              <a:rPr lang="zh-CN" altLang="en-US" sz="2800" dirty="0">
                <a:solidFill>
                  <a:schemeClr val="bg1">
                    <a:lumMod val="10000"/>
                  </a:schemeClr>
                </a:solidFill>
                <a:latin typeface="Arial" charset="0"/>
                <a:ea typeface="宋体" charset="-122"/>
                <a:sym typeface="Arial" charset="0"/>
              </a:rPr>
              <a:t>自制一个自动化测试小工具（可自选内容，也可在下面题目中自选一题完成）</a:t>
            </a:r>
            <a:endParaRPr lang="zh-CN" altLang="zh-CN" sz="2800" dirty="0">
              <a:solidFill>
                <a:schemeClr val="bg1">
                  <a:lumMod val="10000"/>
                </a:schemeClr>
              </a:solidFill>
              <a:latin typeface="Arial" charset="0"/>
              <a:ea typeface="宋体" charset="-122"/>
              <a:sym typeface="Arial" charset="0"/>
            </a:endParaRPr>
          </a:p>
        </p:txBody>
      </p:sp>
    </p:spTree>
    <p:extLst>
      <p:ext uri="{BB962C8B-B14F-4D97-AF65-F5344CB8AC3E}">
        <p14:creationId xmlns:p14="http://schemas.microsoft.com/office/powerpoint/2010/main" val="12637558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3EB5183F-F01D-49BA-BFB4-83F724FD2A34}"/>
              </a:ext>
            </a:extLst>
          </p:cNvPr>
          <p:cNvPicPr>
            <a:picLocks noChangeAspect="1"/>
          </p:cNvPicPr>
          <p:nvPr/>
        </p:nvPicPr>
        <p:blipFill>
          <a:blip r:embed="rId3"/>
          <a:stretch>
            <a:fillRect/>
          </a:stretch>
        </p:blipFill>
        <p:spPr>
          <a:xfrm>
            <a:off x="2452782" y="1508593"/>
            <a:ext cx="6314260" cy="4539782"/>
          </a:xfrm>
          <a:prstGeom prst="rect">
            <a:avLst/>
          </a:prstGeom>
        </p:spPr>
      </p:pic>
    </p:spTree>
    <p:extLst>
      <p:ext uri="{BB962C8B-B14F-4D97-AF65-F5344CB8AC3E}">
        <p14:creationId xmlns:p14="http://schemas.microsoft.com/office/powerpoint/2010/main" val="93359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18927D2B-0D86-4157-B315-5F601E7DB0F0}"/>
              </a:ext>
            </a:extLst>
          </p:cNvPr>
          <p:cNvPicPr>
            <a:picLocks noChangeAspect="1"/>
          </p:cNvPicPr>
          <p:nvPr/>
        </p:nvPicPr>
        <p:blipFill>
          <a:blip r:embed="rId3"/>
          <a:stretch>
            <a:fillRect/>
          </a:stretch>
        </p:blipFill>
        <p:spPr>
          <a:xfrm>
            <a:off x="2474149" y="1631652"/>
            <a:ext cx="6671439" cy="4368317"/>
          </a:xfrm>
          <a:prstGeom prst="rect">
            <a:avLst/>
          </a:prstGeom>
        </p:spPr>
      </p:pic>
    </p:spTree>
    <p:extLst>
      <p:ext uri="{BB962C8B-B14F-4D97-AF65-F5344CB8AC3E}">
        <p14:creationId xmlns:p14="http://schemas.microsoft.com/office/powerpoint/2010/main" val="1982524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66A4267C-9E84-4681-9C99-73A98AC74069}"/>
              </a:ext>
            </a:extLst>
          </p:cNvPr>
          <p:cNvPicPr>
            <a:picLocks noChangeAspect="1"/>
          </p:cNvPicPr>
          <p:nvPr/>
        </p:nvPicPr>
        <p:blipFill>
          <a:blip r:embed="rId3"/>
          <a:stretch>
            <a:fillRect/>
          </a:stretch>
        </p:blipFill>
        <p:spPr>
          <a:xfrm>
            <a:off x="2941844" y="1474300"/>
            <a:ext cx="5817577" cy="4269552"/>
          </a:xfrm>
          <a:prstGeom prst="rect">
            <a:avLst/>
          </a:prstGeom>
        </p:spPr>
      </p:pic>
    </p:spTree>
    <p:extLst>
      <p:ext uri="{BB962C8B-B14F-4D97-AF65-F5344CB8AC3E}">
        <p14:creationId xmlns:p14="http://schemas.microsoft.com/office/powerpoint/2010/main" val="3658869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9DB635DC-1680-4265-B41E-61CEE5D6EC09}"/>
              </a:ext>
            </a:extLst>
          </p:cNvPr>
          <p:cNvPicPr>
            <a:picLocks noChangeAspect="1"/>
          </p:cNvPicPr>
          <p:nvPr/>
        </p:nvPicPr>
        <p:blipFill>
          <a:blip r:embed="rId3"/>
          <a:stretch>
            <a:fillRect/>
          </a:stretch>
        </p:blipFill>
        <p:spPr>
          <a:xfrm>
            <a:off x="2073973" y="1592421"/>
            <a:ext cx="6674017" cy="4621948"/>
          </a:xfrm>
          <a:prstGeom prst="rect">
            <a:avLst/>
          </a:prstGeom>
        </p:spPr>
      </p:pic>
    </p:spTree>
    <p:extLst>
      <p:ext uri="{BB962C8B-B14F-4D97-AF65-F5344CB8AC3E}">
        <p14:creationId xmlns:p14="http://schemas.microsoft.com/office/powerpoint/2010/main" val="1785266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445E3F08-BF49-45B6-BFC6-7D57DD3B889F}"/>
              </a:ext>
            </a:extLst>
          </p:cNvPr>
          <p:cNvPicPr>
            <a:picLocks noChangeAspect="1"/>
          </p:cNvPicPr>
          <p:nvPr/>
        </p:nvPicPr>
        <p:blipFill>
          <a:blip r:embed="rId3"/>
          <a:stretch>
            <a:fillRect/>
          </a:stretch>
        </p:blipFill>
        <p:spPr>
          <a:xfrm>
            <a:off x="2016702" y="1592421"/>
            <a:ext cx="6677944" cy="4719602"/>
          </a:xfrm>
          <a:prstGeom prst="rect">
            <a:avLst/>
          </a:prstGeom>
        </p:spPr>
      </p:pic>
    </p:spTree>
    <p:extLst>
      <p:ext uri="{BB962C8B-B14F-4D97-AF65-F5344CB8AC3E}">
        <p14:creationId xmlns:p14="http://schemas.microsoft.com/office/powerpoint/2010/main" val="3902233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98F24E48-E55C-40DB-ACF3-21CBAA0E9EE7}"/>
              </a:ext>
            </a:extLst>
          </p:cNvPr>
          <p:cNvPicPr>
            <a:picLocks noChangeAspect="1"/>
          </p:cNvPicPr>
          <p:nvPr/>
        </p:nvPicPr>
        <p:blipFill>
          <a:blip r:embed="rId3"/>
          <a:stretch>
            <a:fillRect/>
          </a:stretch>
        </p:blipFill>
        <p:spPr>
          <a:xfrm>
            <a:off x="2279985" y="1458679"/>
            <a:ext cx="6686462" cy="4589696"/>
          </a:xfrm>
          <a:prstGeom prst="rect">
            <a:avLst/>
          </a:prstGeom>
        </p:spPr>
      </p:pic>
    </p:spTree>
    <p:extLst>
      <p:ext uri="{BB962C8B-B14F-4D97-AF65-F5344CB8AC3E}">
        <p14:creationId xmlns:p14="http://schemas.microsoft.com/office/powerpoint/2010/main" val="3856797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8FEDEB7C-F535-4928-AEA0-865442E628D7}"/>
              </a:ext>
            </a:extLst>
          </p:cNvPr>
          <p:cNvPicPr>
            <a:picLocks noChangeAspect="1"/>
          </p:cNvPicPr>
          <p:nvPr/>
        </p:nvPicPr>
        <p:blipFill>
          <a:blip r:embed="rId3"/>
          <a:stretch>
            <a:fillRect/>
          </a:stretch>
        </p:blipFill>
        <p:spPr>
          <a:xfrm>
            <a:off x="2031476" y="1482571"/>
            <a:ext cx="7944799" cy="4785064"/>
          </a:xfrm>
          <a:prstGeom prst="rect">
            <a:avLst/>
          </a:prstGeom>
        </p:spPr>
      </p:pic>
    </p:spTree>
    <p:extLst>
      <p:ext uri="{BB962C8B-B14F-4D97-AF65-F5344CB8AC3E}">
        <p14:creationId xmlns:p14="http://schemas.microsoft.com/office/powerpoint/2010/main" val="2458237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2FD26345-1C91-474B-A007-922A64A00C1E}"/>
              </a:ext>
            </a:extLst>
          </p:cNvPr>
          <p:cNvPicPr>
            <a:picLocks noChangeAspect="1"/>
          </p:cNvPicPr>
          <p:nvPr/>
        </p:nvPicPr>
        <p:blipFill>
          <a:blip r:embed="rId3"/>
          <a:stretch>
            <a:fillRect/>
          </a:stretch>
        </p:blipFill>
        <p:spPr>
          <a:xfrm>
            <a:off x="2441359" y="1542886"/>
            <a:ext cx="6268527" cy="4523208"/>
          </a:xfrm>
          <a:prstGeom prst="rect">
            <a:avLst/>
          </a:prstGeom>
        </p:spPr>
      </p:pic>
    </p:spTree>
    <p:extLst>
      <p:ext uri="{BB962C8B-B14F-4D97-AF65-F5344CB8AC3E}">
        <p14:creationId xmlns:p14="http://schemas.microsoft.com/office/powerpoint/2010/main" val="330891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D95174E5-DEAC-49AB-8667-6ECBD7E1E7F6}"/>
              </a:ext>
            </a:extLst>
          </p:cNvPr>
          <p:cNvPicPr>
            <a:picLocks noChangeAspect="1"/>
          </p:cNvPicPr>
          <p:nvPr/>
        </p:nvPicPr>
        <p:blipFill>
          <a:blip r:embed="rId3"/>
          <a:stretch>
            <a:fillRect/>
          </a:stretch>
        </p:blipFill>
        <p:spPr>
          <a:xfrm>
            <a:off x="2530137" y="1481921"/>
            <a:ext cx="6225474" cy="4557617"/>
          </a:xfrm>
          <a:prstGeom prst="rect">
            <a:avLst/>
          </a:prstGeom>
        </p:spPr>
      </p:pic>
    </p:spTree>
    <p:extLst>
      <p:ext uri="{BB962C8B-B14F-4D97-AF65-F5344CB8AC3E}">
        <p14:creationId xmlns:p14="http://schemas.microsoft.com/office/powerpoint/2010/main" val="61471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8DC69F0B-3116-4198-A209-F7A9AB88D419}"/>
              </a:ext>
            </a:extLst>
          </p:cNvPr>
          <p:cNvPicPr>
            <a:picLocks noChangeAspect="1"/>
          </p:cNvPicPr>
          <p:nvPr/>
        </p:nvPicPr>
        <p:blipFill>
          <a:blip r:embed="rId3"/>
          <a:stretch>
            <a:fillRect/>
          </a:stretch>
        </p:blipFill>
        <p:spPr>
          <a:xfrm>
            <a:off x="2447772" y="1527645"/>
            <a:ext cx="6296407" cy="4520730"/>
          </a:xfrm>
          <a:prstGeom prst="rect">
            <a:avLst/>
          </a:prstGeom>
        </p:spPr>
      </p:pic>
    </p:spTree>
    <p:extLst>
      <p:ext uri="{BB962C8B-B14F-4D97-AF65-F5344CB8AC3E}">
        <p14:creationId xmlns:p14="http://schemas.microsoft.com/office/powerpoint/2010/main" val="69457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7905C74-485E-49BD-B7C2-D76E14B51F98}"/>
              </a:ext>
            </a:extLst>
          </p:cNvPr>
          <p:cNvSpPr>
            <a:spLocks noGrp="1"/>
          </p:cNvSpPr>
          <p:nvPr>
            <p:ph type="subTitle" idx="1"/>
          </p:nvPr>
        </p:nvSpPr>
        <p:spPr>
          <a:xfrm>
            <a:off x="346229" y="1409253"/>
            <a:ext cx="11499542" cy="1655762"/>
          </a:xfrm>
        </p:spPr>
        <p:txBody>
          <a:bodyPr/>
          <a:lstStyle/>
          <a:p>
            <a:pPr algn="l"/>
            <a:r>
              <a:rPr lang="zh-CN" altLang="en-US" dirty="0"/>
              <a:t>设计一个正交表测试用例自动生成器。要求能输入因素及可能的取值，自动查找正交表，并映射测试用例。（实现界面可参考如下）</a:t>
            </a:r>
          </a:p>
        </p:txBody>
      </p:sp>
      <p:pic>
        <p:nvPicPr>
          <p:cNvPr id="4" name="图片 3">
            <a:extLst>
              <a:ext uri="{FF2B5EF4-FFF2-40B4-BE49-F238E27FC236}">
                <a16:creationId xmlns:a16="http://schemas.microsoft.com/office/drawing/2014/main" id="{70275DBA-2C46-40AA-B3C6-F8617BB3D3AD}"/>
              </a:ext>
            </a:extLst>
          </p:cNvPr>
          <p:cNvPicPr>
            <a:picLocks noChangeAspect="1"/>
          </p:cNvPicPr>
          <p:nvPr/>
        </p:nvPicPr>
        <p:blipFill>
          <a:blip r:embed="rId3"/>
          <a:stretch>
            <a:fillRect/>
          </a:stretch>
        </p:blipFill>
        <p:spPr>
          <a:xfrm>
            <a:off x="3613122" y="2226949"/>
            <a:ext cx="4582666" cy="4138340"/>
          </a:xfrm>
          <a:prstGeom prst="rect">
            <a:avLst/>
          </a:prstGeom>
        </p:spPr>
      </p:pic>
      <p:sp>
        <p:nvSpPr>
          <p:cNvPr id="13" name="副标题 2">
            <a:extLst>
              <a:ext uri="{FF2B5EF4-FFF2-40B4-BE49-F238E27FC236}">
                <a16:creationId xmlns:a16="http://schemas.microsoft.com/office/drawing/2014/main" id="{D763FE0A-A78E-41AE-92CB-729B86F10306}"/>
              </a:ext>
            </a:extLst>
          </p:cNvPr>
          <p:cNvSpPr txBox="1">
            <a:spLocks noChangeArrowheads="1"/>
          </p:cNvSpPr>
          <p:nvPr/>
        </p:nvSpPr>
        <p:spPr bwMode="auto">
          <a:xfrm>
            <a:off x="106393" y="101444"/>
            <a:ext cx="9144000" cy="892856"/>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4400" b="1" dirty="0">
                <a:solidFill>
                  <a:schemeClr val="bg1"/>
                </a:solidFill>
                <a:latin typeface="Times New Roman" pitchFamily="18" charset="0"/>
                <a:sym typeface="Times New Roman" pitchFamily="18" charset="0"/>
              </a:rPr>
              <a:t>正交表测试用例自动生成工具的设计</a:t>
            </a:r>
          </a:p>
        </p:txBody>
      </p:sp>
    </p:spTree>
    <p:extLst>
      <p:ext uri="{BB962C8B-B14F-4D97-AF65-F5344CB8AC3E}">
        <p14:creationId xmlns:p14="http://schemas.microsoft.com/office/powerpoint/2010/main" val="21171446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F53B3063-3A61-440A-97E7-0E8F5CFA88B6}"/>
              </a:ext>
            </a:extLst>
          </p:cNvPr>
          <p:cNvPicPr>
            <a:picLocks noChangeAspect="1"/>
          </p:cNvPicPr>
          <p:nvPr/>
        </p:nvPicPr>
        <p:blipFill>
          <a:blip r:embed="rId3"/>
          <a:stretch>
            <a:fillRect/>
          </a:stretch>
        </p:blipFill>
        <p:spPr>
          <a:xfrm>
            <a:off x="2647234" y="1512404"/>
            <a:ext cx="6119808" cy="4391246"/>
          </a:xfrm>
          <a:prstGeom prst="rect">
            <a:avLst/>
          </a:prstGeom>
        </p:spPr>
      </p:pic>
    </p:spTree>
    <p:extLst>
      <p:ext uri="{BB962C8B-B14F-4D97-AF65-F5344CB8AC3E}">
        <p14:creationId xmlns:p14="http://schemas.microsoft.com/office/powerpoint/2010/main" val="3969939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1931B6CF-E34E-4C7F-90A2-6F20676A3C7E}"/>
              </a:ext>
            </a:extLst>
          </p:cNvPr>
          <p:cNvPicPr>
            <a:picLocks noChangeAspect="1"/>
          </p:cNvPicPr>
          <p:nvPr/>
        </p:nvPicPr>
        <p:blipFill>
          <a:blip r:embed="rId3"/>
          <a:stretch>
            <a:fillRect/>
          </a:stretch>
        </p:blipFill>
        <p:spPr>
          <a:xfrm>
            <a:off x="2591201" y="1584800"/>
            <a:ext cx="6164410" cy="4274462"/>
          </a:xfrm>
          <a:prstGeom prst="rect">
            <a:avLst/>
          </a:prstGeom>
        </p:spPr>
      </p:pic>
    </p:spTree>
    <p:extLst>
      <p:ext uri="{BB962C8B-B14F-4D97-AF65-F5344CB8AC3E}">
        <p14:creationId xmlns:p14="http://schemas.microsoft.com/office/powerpoint/2010/main" val="2146837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1E008C07-37E4-48E7-9AF7-48A8FB574422}"/>
              </a:ext>
            </a:extLst>
          </p:cNvPr>
          <p:cNvPicPr>
            <a:picLocks noChangeAspect="1"/>
          </p:cNvPicPr>
          <p:nvPr/>
        </p:nvPicPr>
        <p:blipFill>
          <a:blip r:embed="rId3"/>
          <a:stretch>
            <a:fillRect/>
          </a:stretch>
        </p:blipFill>
        <p:spPr>
          <a:xfrm>
            <a:off x="2688469" y="1778001"/>
            <a:ext cx="6767437" cy="4091488"/>
          </a:xfrm>
          <a:prstGeom prst="rect">
            <a:avLst/>
          </a:prstGeom>
        </p:spPr>
      </p:pic>
    </p:spTree>
    <p:extLst>
      <p:ext uri="{BB962C8B-B14F-4D97-AF65-F5344CB8AC3E}">
        <p14:creationId xmlns:p14="http://schemas.microsoft.com/office/powerpoint/2010/main" val="3744023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2" name="图片 1">
            <a:extLst>
              <a:ext uri="{FF2B5EF4-FFF2-40B4-BE49-F238E27FC236}">
                <a16:creationId xmlns:a16="http://schemas.microsoft.com/office/drawing/2014/main" id="{2BE92B3E-2399-475A-9E98-F6D1540C1DA5}"/>
              </a:ext>
            </a:extLst>
          </p:cNvPr>
          <p:cNvPicPr>
            <a:picLocks noChangeAspect="1"/>
          </p:cNvPicPr>
          <p:nvPr/>
        </p:nvPicPr>
        <p:blipFill>
          <a:blip r:embed="rId3"/>
          <a:stretch>
            <a:fillRect/>
          </a:stretch>
        </p:blipFill>
        <p:spPr>
          <a:xfrm>
            <a:off x="2256771" y="1782937"/>
            <a:ext cx="6517891" cy="4005304"/>
          </a:xfrm>
          <a:prstGeom prst="rect">
            <a:avLst/>
          </a:prstGeom>
        </p:spPr>
      </p:pic>
    </p:spTree>
    <p:extLst>
      <p:ext uri="{BB962C8B-B14F-4D97-AF65-F5344CB8AC3E}">
        <p14:creationId xmlns:p14="http://schemas.microsoft.com/office/powerpoint/2010/main" val="3131294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1" name="副标题 2">
            <a:extLst>
              <a:ext uri="{FF2B5EF4-FFF2-40B4-BE49-F238E27FC236}">
                <a16:creationId xmlns:a16="http://schemas.microsoft.com/office/drawing/2014/main" id="{66A3B45C-9083-4E0F-9B54-726772EDBCFC}"/>
              </a:ext>
            </a:extLst>
          </p:cNvPr>
          <p:cNvSpPr txBox="1">
            <a:spLocks noChangeArrowheads="1"/>
          </p:cNvSpPr>
          <p:nvPr/>
        </p:nvSpPr>
        <p:spPr bwMode="auto">
          <a:xfrm>
            <a:off x="7619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软件测试现状调研</a:t>
            </a:r>
          </a:p>
        </p:txBody>
      </p:sp>
      <p:pic>
        <p:nvPicPr>
          <p:cNvPr id="3" name="图片 2">
            <a:extLst>
              <a:ext uri="{FF2B5EF4-FFF2-40B4-BE49-F238E27FC236}">
                <a16:creationId xmlns:a16="http://schemas.microsoft.com/office/drawing/2014/main" id="{80A9F09A-EBEA-43EE-BDB3-EF7DDEFE2E27}"/>
              </a:ext>
            </a:extLst>
          </p:cNvPr>
          <p:cNvPicPr>
            <a:picLocks noChangeAspect="1"/>
          </p:cNvPicPr>
          <p:nvPr/>
        </p:nvPicPr>
        <p:blipFill>
          <a:blip r:embed="rId3"/>
          <a:stretch>
            <a:fillRect/>
          </a:stretch>
        </p:blipFill>
        <p:spPr>
          <a:xfrm>
            <a:off x="2734322" y="1359990"/>
            <a:ext cx="6002237" cy="4703052"/>
          </a:xfrm>
          <a:prstGeom prst="rect">
            <a:avLst/>
          </a:prstGeom>
        </p:spPr>
      </p:pic>
    </p:spTree>
    <p:extLst>
      <p:ext uri="{BB962C8B-B14F-4D97-AF65-F5344CB8AC3E}">
        <p14:creationId xmlns:p14="http://schemas.microsoft.com/office/powerpoint/2010/main" val="3924796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8" name="矩形 7">
            <a:extLst>
              <a:ext uri="{FF2B5EF4-FFF2-40B4-BE49-F238E27FC236}">
                <a16:creationId xmlns:a16="http://schemas.microsoft.com/office/drawing/2014/main" id="{135CA48C-42BB-4ED9-8008-BF70C87F2964}"/>
              </a:ext>
            </a:extLst>
          </p:cNvPr>
          <p:cNvSpPr/>
          <p:nvPr/>
        </p:nvSpPr>
        <p:spPr>
          <a:xfrm>
            <a:off x="408280" y="1387768"/>
            <a:ext cx="11572875" cy="954107"/>
          </a:xfrm>
          <a:prstGeom prst="rect">
            <a:avLst/>
          </a:prstGeom>
          <a:solidFill>
            <a:schemeClr val="accent1"/>
          </a:solidFill>
        </p:spPr>
        <p:txBody>
          <a:bodyPr wrap="square">
            <a:spAutoFit/>
          </a:bodyPr>
          <a:lstStyle/>
          <a:p>
            <a:pPr marL="285750" indent="-285750">
              <a:buClr>
                <a:schemeClr val="accent2"/>
              </a:buClr>
              <a:buFont typeface="Wingdings" panose="05000000000000000000" pitchFamily="2" charset="2"/>
              <a:buChar char="n"/>
            </a:pPr>
            <a:r>
              <a:rPr lang="en-US" altLang="zh-CN" sz="3200" b="1" dirty="0"/>
              <a:t>The Bad Neighborhood Tour 【</a:t>
            </a:r>
            <a:r>
              <a:rPr lang="zh-CN" altLang="en-US" sz="3200" b="1" dirty="0"/>
              <a:t>恶邻测试法</a:t>
            </a:r>
            <a:r>
              <a:rPr lang="en-US" altLang="zh-CN" sz="3200" b="1" dirty="0"/>
              <a:t>】</a:t>
            </a:r>
          </a:p>
          <a:p>
            <a:r>
              <a:rPr lang="zh-CN" altLang="en-US" sz="2400" dirty="0"/>
              <a:t>测试人员找到那些缺陷数目较多的功能特性，并对邻近功能特性进行重点测试</a:t>
            </a:r>
          </a:p>
        </p:txBody>
      </p:sp>
      <p:sp>
        <p:nvSpPr>
          <p:cNvPr id="2" name="矩形 1">
            <a:extLst>
              <a:ext uri="{FF2B5EF4-FFF2-40B4-BE49-F238E27FC236}">
                <a16:creationId xmlns:a16="http://schemas.microsoft.com/office/drawing/2014/main" id="{81E904BE-5335-4742-B33D-7DA53486944F}"/>
              </a:ext>
            </a:extLst>
          </p:cNvPr>
          <p:cNvSpPr/>
          <p:nvPr/>
        </p:nvSpPr>
        <p:spPr>
          <a:xfrm>
            <a:off x="408281" y="2551837"/>
            <a:ext cx="11292488" cy="1200329"/>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已有的测试表明，淘宝会员在安装支付宝数字证书后，在登录的二次验证时会遇到各种各样的问题。于是，重点测试支付宝证书和登录二次验证的邻近功能，如安装数字证书控件、安装数字证书、激活证书和首次二次验证登录等。</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047BEAC8-500F-4C41-9262-DE7786F4B225}"/>
              </a:ext>
            </a:extLst>
          </p:cNvPr>
          <p:cNvSpPr/>
          <p:nvPr/>
        </p:nvSpPr>
        <p:spPr>
          <a:xfrm>
            <a:off x="408280" y="3805952"/>
            <a:ext cx="11572874" cy="1754326"/>
          </a:xfrm>
          <a:prstGeom prst="rect">
            <a:avLst/>
          </a:prstGeom>
        </p:spPr>
        <p:txBody>
          <a:bodyPr wrap="square">
            <a:spAutoFit/>
          </a:bodyPr>
          <a:lstStyle/>
          <a:p>
            <a:r>
              <a:rPr lang="zh-CN" altLang="en-US" dirty="0">
                <a:solidFill>
                  <a:srgbClr val="3E3E3E"/>
                </a:solidFill>
                <a:latin typeface="&amp;quot"/>
              </a:rPr>
              <a:t>讨论：恶邻测试法让测试人员探索受病毒感染区域（缺陷较多的地方）的邻近功能，对于提高软件质量有如下帮助：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）测试人员可以把缺陷数目同产品特性联系起来，找出缺陷较多的功能特性，可以了解产品在质量上的大致情况。</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）由于缺陷通常聚集出现，因此缺陷多的地方值得反复测试，另外测试人员还对邻近功能进行了重点测试，将有助于提高产品整体功能的正确性，也降低了软件质量上的风险。</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310415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9" name="矩形 8">
            <a:extLst>
              <a:ext uri="{FF2B5EF4-FFF2-40B4-BE49-F238E27FC236}">
                <a16:creationId xmlns:a16="http://schemas.microsoft.com/office/drawing/2014/main" id="{B17A7F86-6BDB-4ED9-9A1D-AED2E270D467}"/>
              </a:ext>
            </a:extLst>
          </p:cNvPr>
          <p:cNvSpPr/>
          <p:nvPr/>
        </p:nvSpPr>
        <p:spPr>
          <a:xfrm>
            <a:off x="408279" y="1210110"/>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Money Tour </a:t>
            </a:r>
            <a:r>
              <a:rPr lang="en-US" altLang="zh-CN" sz="3200" dirty="0">
                <a:solidFill>
                  <a:srgbClr val="393939"/>
                </a:solidFill>
                <a:latin typeface="verdana" panose="020B0604030504040204" pitchFamily="34" charset="0"/>
              </a:rPr>
              <a:t>【</a:t>
            </a:r>
            <a:r>
              <a:rPr lang="zh-CN" altLang="en-US" sz="3200" b="1" dirty="0"/>
              <a:t>卖点测试法</a:t>
            </a:r>
            <a:r>
              <a:rPr lang="en-US" altLang="zh-CN" sz="3200" dirty="0">
                <a:solidFill>
                  <a:srgbClr val="393939"/>
                </a:solidFill>
                <a:latin typeface="verdana" panose="020B0604030504040204" pitchFamily="34" charset="0"/>
              </a:rPr>
              <a:t>】</a:t>
            </a:r>
          </a:p>
          <a:p>
            <a:r>
              <a:rPr lang="zh-CN" altLang="en-US" sz="2400" dirty="0"/>
              <a:t>测试人员找到本产品最吸引用户的功能或特性，按照产品演示步骤来测试特性</a:t>
            </a:r>
            <a:endParaRPr lang="zh-CN" altLang="en-US" sz="2400" b="1" dirty="0"/>
          </a:p>
        </p:txBody>
      </p:sp>
      <p:sp>
        <p:nvSpPr>
          <p:cNvPr id="2" name="矩形 1">
            <a:extLst>
              <a:ext uri="{FF2B5EF4-FFF2-40B4-BE49-F238E27FC236}">
                <a16:creationId xmlns:a16="http://schemas.microsoft.com/office/drawing/2014/main" id="{EAFFC048-EC4C-409A-B227-86F60CEE10F8}"/>
              </a:ext>
            </a:extLst>
          </p:cNvPr>
          <p:cNvSpPr/>
          <p:nvPr/>
        </p:nvSpPr>
        <p:spPr>
          <a:xfrm>
            <a:off x="722051" y="2477088"/>
            <a:ext cx="10232994" cy="1938992"/>
          </a:xfrm>
          <a:prstGeom prst="rect">
            <a:avLst/>
          </a:prstGeom>
        </p:spPr>
        <p:txBody>
          <a:bodyPr wrap="square">
            <a:spAutoFit/>
          </a:bodyPr>
          <a:lstStyle/>
          <a:p>
            <a:r>
              <a:rPr lang="zh-CN" altLang="en-US" sz="2000" dirty="0">
                <a:solidFill>
                  <a:srgbClr val="3E3E3E"/>
                </a:solidFill>
                <a:latin typeface="&amp;quot"/>
              </a:rPr>
              <a:t>案例：</a:t>
            </a:r>
          </a:p>
          <a:p>
            <a:r>
              <a:rPr lang="zh-CN" altLang="en-US" sz="2000" dirty="0">
                <a:solidFill>
                  <a:srgbClr val="3E3E3E"/>
                </a:solidFill>
                <a:latin typeface="&amp;quot"/>
              </a:rPr>
              <a:t>　　（</a:t>
            </a:r>
            <a:r>
              <a:rPr lang="en-US" altLang="zh-CN" sz="2000" dirty="0">
                <a:solidFill>
                  <a:srgbClr val="3E3E3E"/>
                </a:solidFill>
                <a:latin typeface="&amp;quot"/>
              </a:rPr>
              <a:t>1</a:t>
            </a:r>
            <a:r>
              <a:rPr lang="zh-CN" altLang="en-US" sz="2000" dirty="0">
                <a:solidFill>
                  <a:srgbClr val="3E3E3E"/>
                </a:solidFill>
                <a:latin typeface="&amp;quot"/>
              </a:rPr>
              <a:t>）淘宝商家的店铺发布了超级旺铺的装修模板，吸引卖家进行店铺的装修，测试人员需要找到该特性的使用步骤。</a:t>
            </a:r>
          </a:p>
          <a:p>
            <a:r>
              <a:rPr lang="zh-CN" altLang="en-US" sz="2000" dirty="0">
                <a:solidFill>
                  <a:srgbClr val="3E3E3E"/>
                </a:solidFill>
                <a:latin typeface="&amp;quot"/>
              </a:rPr>
              <a:t>　　（</a:t>
            </a:r>
            <a:r>
              <a:rPr lang="en-US" altLang="zh-CN" sz="2000" dirty="0">
                <a:solidFill>
                  <a:srgbClr val="3E3E3E"/>
                </a:solidFill>
                <a:latin typeface="&amp;quot"/>
              </a:rPr>
              <a:t>2</a:t>
            </a:r>
            <a:r>
              <a:rPr lang="zh-CN" altLang="en-US" sz="2000" dirty="0">
                <a:solidFill>
                  <a:srgbClr val="3E3E3E"/>
                </a:solidFill>
                <a:latin typeface="&amp;quot"/>
              </a:rPr>
              <a:t>）根据这些步骤进行现场的演示和使用，看是否可以得到很好的店铺装修效果，让用户真正得到实惠。</a:t>
            </a:r>
          </a:p>
          <a:p>
            <a:r>
              <a:rPr lang="zh-CN" altLang="en-US" sz="2000" dirty="0">
                <a:solidFill>
                  <a:srgbClr val="3E3E3E"/>
                </a:solidFill>
                <a:latin typeface="&amp;quot"/>
              </a:rPr>
              <a:t>　　（</a:t>
            </a:r>
            <a:r>
              <a:rPr lang="en-US" altLang="zh-CN" sz="2000" dirty="0">
                <a:solidFill>
                  <a:srgbClr val="3E3E3E"/>
                </a:solidFill>
                <a:latin typeface="&amp;quot"/>
              </a:rPr>
              <a:t>3</a:t>
            </a:r>
            <a:r>
              <a:rPr lang="zh-CN" altLang="en-US" sz="2000" dirty="0">
                <a:solidFill>
                  <a:srgbClr val="3E3E3E"/>
                </a:solidFill>
                <a:latin typeface="&amp;quot"/>
              </a:rPr>
              <a:t>）测试人员的信息来源可以是产品经理、销售人员或技术支持人员。</a:t>
            </a:r>
            <a:endParaRPr lang="zh-CN" altLang="en-US" sz="2000"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0C8DA4A4-6682-4B30-BB42-7F23FECF6F9B}"/>
              </a:ext>
            </a:extLst>
          </p:cNvPr>
          <p:cNvSpPr/>
          <p:nvPr/>
        </p:nvSpPr>
        <p:spPr>
          <a:xfrm>
            <a:off x="722051" y="4608458"/>
            <a:ext cx="9799559" cy="1477328"/>
          </a:xfrm>
          <a:prstGeom prst="rect">
            <a:avLst/>
          </a:prstGeom>
        </p:spPr>
        <p:txBody>
          <a:bodyPr wrap="square">
            <a:spAutoFit/>
          </a:bodyPr>
          <a:lstStyle/>
          <a:p>
            <a:r>
              <a:rPr lang="zh-CN" altLang="en-US" dirty="0">
                <a:solidFill>
                  <a:srgbClr val="3E3E3E"/>
                </a:solidFill>
                <a:latin typeface="&amp;quot"/>
              </a:rPr>
              <a:t>讨论：卖点测试法让测试人员挖掘最重要的用户情景，对于提高软件质量有如下帮助：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）测试人员考察产品的</a:t>
            </a:r>
            <a:r>
              <a:rPr lang="en-US" altLang="zh-CN" dirty="0">
                <a:solidFill>
                  <a:srgbClr val="3E3E3E"/>
                </a:solidFill>
                <a:latin typeface="&amp;quot"/>
              </a:rPr>
              <a:t>"</a:t>
            </a:r>
            <a:r>
              <a:rPr lang="zh-CN" altLang="en-US" dirty="0">
                <a:solidFill>
                  <a:srgbClr val="3E3E3E"/>
                </a:solidFill>
                <a:latin typeface="&amp;quot"/>
              </a:rPr>
              <a:t>卖点</a:t>
            </a:r>
            <a:r>
              <a:rPr lang="en-US" altLang="zh-CN" dirty="0">
                <a:solidFill>
                  <a:srgbClr val="3E3E3E"/>
                </a:solidFill>
                <a:latin typeface="&amp;quot"/>
              </a:rPr>
              <a:t>"</a:t>
            </a:r>
            <a:r>
              <a:rPr lang="zh-CN" altLang="en-US" dirty="0">
                <a:solidFill>
                  <a:srgbClr val="3E3E3E"/>
                </a:solidFill>
                <a:latin typeface="&amp;quot"/>
              </a:rPr>
              <a:t>是否真正帮助用户完成任务。该</a:t>
            </a:r>
            <a:r>
              <a:rPr lang="en-US" altLang="zh-CN" dirty="0">
                <a:solidFill>
                  <a:srgbClr val="3E3E3E"/>
                </a:solidFill>
                <a:latin typeface="&amp;quot"/>
              </a:rPr>
              <a:t>"</a:t>
            </a:r>
            <a:r>
              <a:rPr lang="zh-CN" altLang="en-US" dirty="0">
                <a:solidFill>
                  <a:srgbClr val="3E3E3E"/>
                </a:solidFill>
                <a:latin typeface="&amp;quot"/>
              </a:rPr>
              <a:t>卖点</a:t>
            </a:r>
            <a:r>
              <a:rPr lang="en-US" altLang="zh-CN" dirty="0">
                <a:solidFill>
                  <a:srgbClr val="3E3E3E"/>
                </a:solidFill>
                <a:latin typeface="&amp;quot"/>
              </a:rPr>
              <a:t>"</a:t>
            </a:r>
            <a:r>
              <a:rPr lang="zh-CN" altLang="en-US" dirty="0">
                <a:solidFill>
                  <a:srgbClr val="3E3E3E"/>
                </a:solidFill>
                <a:latin typeface="&amp;quot"/>
              </a:rPr>
              <a:t>是雪中送炭的支持，还是锦上添花的修饰？尽早发现产品设计上的偏差，有助于以较低的代价开发出优质的产品。</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）测试人员专注于核心用户情景，将测试资源投入在用户最常用的功能和操作上，有助于提高核心功能的稳定性。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14459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2" name="矩形 11">
            <a:extLst>
              <a:ext uri="{FF2B5EF4-FFF2-40B4-BE49-F238E27FC236}">
                <a16:creationId xmlns:a16="http://schemas.microsoft.com/office/drawing/2014/main" id="{8E32B87B-9D86-4DD5-8EDA-CFC5A58F15EC}"/>
              </a:ext>
            </a:extLst>
          </p:cNvPr>
          <p:cNvSpPr/>
          <p:nvPr/>
        </p:nvSpPr>
        <p:spPr>
          <a:xfrm>
            <a:off x="309562" y="1300947"/>
            <a:ext cx="11572875" cy="954107"/>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a:t>The Supporting Actor Tour 【</a:t>
            </a:r>
            <a:r>
              <a:rPr lang="zh-CN" altLang="en-US" sz="3200" b="1"/>
              <a:t>配角测试法</a:t>
            </a:r>
            <a:r>
              <a:rPr lang="en-US" altLang="zh-CN" sz="3200" b="1"/>
              <a:t>】</a:t>
            </a:r>
          </a:p>
          <a:p>
            <a:r>
              <a:rPr lang="zh-CN" altLang="en-US" sz="2400"/>
              <a:t>测试人员找到那些紧邻主要功能的特性，从而对这些特性进行额外的测试和关注</a:t>
            </a:r>
            <a:endParaRPr lang="zh-CN" altLang="en-US" sz="2400" dirty="0"/>
          </a:p>
        </p:txBody>
      </p:sp>
      <p:sp>
        <p:nvSpPr>
          <p:cNvPr id="2" name="矩形 1">
            <a:extLst>
              <a:ext uri="{FF2B5EF4-FFF2-40B4-BE49-F238E27FC236}">
                <a16:creationId xmlns:a16="http://schemas.microsoft.com/office/drawing/2014/main" id="{E9D03911-3D94-4B54-9EC5-EC5AAAB5AAF6}"/>
              </a:ext>
            </a:extLst>
          </p:cNvPr>
          <p:cNvSpPr/>
          <p:nvPr/>
        </p:nvSpPr>
        <p:spPr>
          <a:xfrm>
            <a:off x="309562" y="2255054"/>
            <a:ext cx="11364574" cy="1754326"/>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访问淘宝网首页，登录成功后，进入我的淘宝页面，用户不仅可以看到自己曾经买过的一些商品，而且还可以看到一些辅助的链接，如查看购买此商品的会员还查看了哪些商品、列出同类商品的链接、猜你喜欢的宝贝等。测试人员需要对于这些辅助的功能链接进行额外的关注和测试。</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）访问淘宝网首页，登录成功后，选择一个商品，单击</a:t>
            </a:r>
            <a:r>
              <a:rPr lang="en-US" altLang="zh-CN" dirty="0">
                <a:solidFill>
                  <a:srgbClr val="3E3E3E"/>
                </a:solidFill>
                <a:latin typeface="&amp;quot"/>
              </a:rPr>
              <a:t>"</a:t>
            </a:r>
            <a:r>
              <a:rPr lang="zh-CN" altLang="en-US" dirty="0">
                <a:solidFill>
                  <a:srgbClr val="3E3E3E"/>
                </a:solidFill>
                <a:latin typeface="&amp;quot"/>
              </a:rPr>
              <a:t>立即购买</a:t>
            </a:r>
            <a:r>
              <a:rPr lang="en-US" altLang="zh-CN" dirty="0">
                <a:solidFill>
                  <a:srgbClr val="3E3E3E"/>
                </a:solidFill>
                <a:latin typeface="&amp;quot"/>
              </a:rPr>
              <a:t>"</a:t>
            </a:r>
            <a:r>
              <a:rPr lang="zh-CN" altLang="en-US" dirty="0">
                <a:solidFill>
                  <a:srgbClr val="3E3E3E"/>
                </a:solidFill>
                <a:latin typeface="&amp;quot"/>
              </a:rPr>
              <a:t>按钮后，进入到确认订单页面。这时，用户可以选择送货方式。淘宝用户一般选择快递送货，测试人员可以选择其他送货方式来进行测试。</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56CD7F4B-9C25-43D8-831D-1A887229DFF4}"/>
              </a:ext>
            </a:extLst>
          </p:cNvPr>
          <p:cNvSpPr/>
          <p:nvPr/>
        </p:nvSpPr>
        <p:spPr>
          <a:xfrm>
            <a:off x="309562" y="4289420"/>
            <a:ext cx="11444473" cy="1477328"/>
          </a:xfrm>
          <a:prstGeom prst="rect">
            <a:avLst/>
          </a:prstGeom>
        </p:spPr>
        <p:txBody>
          <a:bodyPr wrap="square">
            <a:spAutoFit/>
          </a:bodyPr>
          <a:lstStyle/>
          <a:p>
            <a:r>
              <a:rPr lang="zh-CN" altLang="en-US" dirty="0">
                <a:solidFill>
                  <a:srgbClr val="3E3E3E"/>
                </a:solidFill>
                <a:latin typeface="&amp;quot"/>
              </a:rPr>
              <a:t>讨论：配角测试法让测试人员挖掘出紧邻主要功能的功能特性，对于提高软件质量有如下帮助：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）测试人员挖掘出紧邻主要功能的功能特性，这些特性让用户能够更好地使用主要功能或给用户提供更多的选择空间。</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）一些有特殊需求的用户会经常使用这些非主要功能特性。测试人员重点关注这些紧邻主要功能的功能特性，将有助于提高产品的正确性和完整性。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40233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3" name="矩形 12">
            <a:extLst>
              <a:ext uri="{FF2B5EF4-FFF2-40B4-BE49-F238E27FC236}">
                <a16:creationId xmlns:a16="http://schemas.microsoft.com/office/drawing/2014/main" id="{8879B207-1F78-4BDA-8698-64D0693F67B0}"/>
              </a:ext>
            </a:extLst>
          </p:cNvPr>
          <p:cNvSpPr/>
          <p:nvPr/>
        </p:nvSpPr>
        <p:spPr>
          <a:xfrm>
            <a:off x="309562" y="1329027"/>
            <a:ext cx="11572875" cy="1323439"/>
          </a:xfrm>
          <a:prstGeom prst="rect">
            <a:avLst/>
          </a:prstGeom>
          <a:solidFill>
            <a:schemeClr val="bg2"/>
          </a:solidFill>
        </p:spPr>
        <p:txBody>
          <a:bodyPr wrap="square">
            <a:spAutoFit/>
          </a:bodyPr>
          <a:lstStyle/>
          <a:p>
            <a:pPr marL="285750" indent="-285750">
              <a:buClr>
                <a:schemeClr val="accent2"/>
              </a:buClr>
              <a:buFont typeface="Wingdings" panose="05000000000000000000" pitchFamily="2" charset="2"/>
              <a:buChar char="n"/>
            </a:pPr>
            <a:r>
              <a:rPr lang="en-US" altLang="zh-CN" sz="3200" b="1" dirty="0"/>
              <a:t>The Super Model Tour 【</a:t>
            </a:r>
            <a:r>
              <a:rPr lang="zh-CN" altLang="en-US" sz="3200" b="1" dirty="0"/>
              <a:t>超模测试法</a:t>
            </a:r>
            <a:r>
              <a:rPr lang="en-US" altLang="zh-CN" sz="3200" b="1" dirty="0"/>
              <a:t>】</a:t>
            </a:r>
          </a:p>
          <a:p>
            <a:r>
              <a:rPr lang="zh-CN" altLang="en-US" sz="2400" dirty="0"/>
              <a:t>测试人员只关心产品的界面显示，测试用户界面上的各种因素，包括用户友好性、美观性、性能等。</a:t>
            </a:r>
          </a:p>
        </p:txBody>
      </p:sp>
      <p:sp>
        <p:nvSpPr>
          <p:cNvPr id="2" name="矩形 1">
            <a:extLst>
              <a:ext uri="{FF2B5EF4-FFF2-40B4-BE49-F238E27FC236}">
                <a16:creationId xmlns:a16="http://schemas.microsoft.com/office/drawing/2014/main" id="{E58102FB-91BA-4732-92E1-7FCF23768915}"/>
              </a:ext>
            </a:extLst>
          </p:cNvPr>
          <p:cNvSpPr/>
          <p:nvPr/>
        </p:nvSpPr>
        <p:spPr>
          <a:xfrm>
            <a:off x="452761" y="2818128"/>
            <a:ext cx="11429676" cy="1754326"/>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访问淘宝网首页，进入会员注册页面，查看页面的布局是否合理且符合用户习惯，查看按钮的大小和位置，查看各个链接是否正确，提示信息是否合理和明确，是否有错别字，对话框的内容是否正确和无歧义等。</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）访问淘宝网首页，登录成功后，访问淘江湖主页，查看在哪里找好友，通过什么方式来找好友，找到好友可以进行什么类型的分享，这些页面上的显示 和推荐是否符合用户习惯，刷新页面后，之前输入的数据是否丢失，是否有不安全或隐私信息显示出来，或者文字显示的颜色是否合理等。</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49160126-2F98-4C6F-BB4B-96B003677F2B}"/>
              </a:ext>
            </a:extLst>
          </p:cNvPr>
          <p:cNvSpPr/>
          <p:nvPr/>
        </p:nvSpPr>
        <p:spPr>
          <a:xfrm>
            <a:off x="452761" y="4738116"/>
            <a:ext cx="11429676" cy="1477328"/>
          </a:xfrm>
          <a:prstGeom prst="rect">
            <a:avLst/>
          </a:prstGeom>
        </p:spPr>
        <p:txBody>
          <a:bodyPr wrap="square">
            <a:spAutoFit/>
          </a:bodyPr>
          <a:lstStyle/>
          <a:p>
            <a:r>
              <a:rPr lang="zh-CN" altLang="en-US" dirty="0">
                <a:solidFill>
                  <a:srgbClr val="3E3E3E"/>
                </a:solidFill>
                <a:latin typeface="&amp;quot"/>
              </a:rPr>
              <a:t>讨论：超模测试法让测试人员更多地关注用户体验和易用性，对于提高软件质量有如下帮助：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）测试人员的测试重点不是产品功能，而是用户界面。将用户界面当成超级模特，欣赏其表面是否有瑕疵，是否满足一些业界标准。</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）用户体验较好的产品也有利于进行探索式测试，测试人员可以更容易地访问隐秘角落里的功能特性，关注用户界面，将有助于提高产品的可操作性和易用性。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11400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ubtitle 8"/>
          <p:cNvSpPr>
            <a:spLocks noChangeArrowheads="1"/>
          </p:cNvSpPr>
          <p:nvPr/>
        </p:nvSpPr>
        <p:spPr bwMode="auto">
          <a:xfrm>
            <a:off x="7623176" y="6048375"/>
            <a:ext cx="304482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r>
              <a:rPr lang="zh-CN" altLang="en-US" sz="2000" dirty="0">
                <a:solidFill>
                  <a:srgbClr val="F9F9F9"/>
                </a:solidFill>
                <a:latin typeface="Tw Cen MT"/>
                <a:ea typeface="宋体" charset="-122"/>
                <a:sym typeface="Tw Cen MT"/>
              </a:rPr>
              <a:t>软件工程</a:t>
            </a:r>
            <a:endParaRPr lang="zh-CN" altLang="zh-CN" sz="2000" dirty="0">
              <a:solidFill>
                <a:srgbClr val="F9F9F9"/>
              </a:solidFill>
              <a:latin typeface="Tw Cen MT"/>
              <a:ea typeface="宋体" charset="-122"/>
              <a:sym typeface="Tw Cen MT"/>
            </a:endParaRPr>
          </a:p>
        </p:txBody>
      </p:sp>
      <p:sp>
        <p:nvSpPr>
          <p:cNvPr id="16393" name="Rectangle 4"/>
          <p:cNvSpPr>
            <a:spLocks noChangeArrowheads="1"/>
          </p:cNvSpPr>
          <p:nvPr/>
        </p:nvSpPr>
        <p:spPr bwMode="auto">
          <a:xfrm>
            <a:off x="1847850" y="301626"/>
            <a:ext cx="8339138" cy="1476375"/>
          </a:xfrm>
          <a:prstGeom prst="rect">
            <a:avLst/>
          </a:prstGeom>
          <a:noFill/>
          <a:ln w="9525">
            <a:noFill/>
            <a:miter lim="800000"/>
            <a:headEnd/>
            <a:tailEnd/>
          </a:ln>
        </p:spPr>
        <p:txBody>
          <a:bodyPr anchor="ctr"/>
          <a:lstStyle/>
          <a:p>
            <a:pPr algn="ctr" defTabSz="457200" eaLnBrk="0" fontAlgn="base" hangingPunct="0">
              <a:spcBef>
                <a:spcPct val="0"/>
              </a:spcBef>
              <a:spcAft>
                <a:spcPct val="0"/>
              </a:spcAft>
            </a:pPr>
            <a:endParaRPr lang="zh-CN" altLang="zh-CN" sz="3600">
              <a:solidFill>
                <a:srgbClr val="555555"/>
              </a:solidFill>
              <a:latin typeface="Times New Roman" pitchFamily="18" charset="0"/>
              <a:ea typeface="华文中宋" pitchFamily="2" charset="-122"/>
              <a:sym typeface="Times New Roman" pitchFamily="18" charset="0"/>
            </a:endParaRPr>
          </a:p>
        </p:txBody>
      </p:sp>
      <p:sp>
        <p:nvSpPr>
          <p:cNvPr id="16395" name="Subtitle 8"/>
          <p:cNvSpPr>
            <a:spLocks noChangeArrowheads="1"/>
          </p:cNvSpPr>
          <p:nvPr/>
        </p:nvSpPr>
        <p:spPr bwMode="auto">
          <a:xfrm>
            <a:off x="4591051" y="6049963"/>
            <a:ext cx="2962275" cy="685800"/>
          </a:xfrm>
          <a:prstGeom prst="rect">
            <a:avLst/>
          </a:prstGeom>
          <a:noFill/>
          <a:ln w="9525">
            <a:noFill/>
            <a:miter lim="800000"/>
            <a:headEnd/>
            <a:tailEnd/>
          </a:ln>
        </p:spPr>
        <p:txBody>
          <a:bodyPr anchor="ctr"/>
          <a:lstStyle/>
          <a:p>
            <a:pPr algn="ctr" defTabSz="457200" fontAlgn="base">
              <a:spcBef>
                <a:spcPts val="700"/>
              </a:spcBef>
              <a:spcAft>
                <a:spcPct val="0"/>
              </a:spcAft>
              <a:buClr>
                <a:srgbClr val="DD8047"/>
              </a:buClr>
              <a:buSzPct val="60000"/>
            </a:pPr>
            <a:endParaRPr lang="zh-CN" altLang="en-US" sz="2000">
              <a:solidFill>
                <a:srgbClr val="F9F9F9"/>
              </a:solidFill>
              <a:latin typeface="Tw Cen MT"/>
              <a:ea typeface="宋体" charset="-122"/>
              <a:sym typeface="Tw Cen MT"/>
            </a:endParaRPr>
          </a:p>
        </p:txBody>
      </p:sp>
      <p:sp>
        <p:nvSpPr>
          <p:cNvPr id="10" name="副标题 2">
            <a:extLst>
              <a:ext uri="{FF2B5EF4-FFF2-40B4-BE49-F238E27FC236}">
                <a16:creationId xmlns:a16="http://schemas.microsoft.com/office/drawing/2014/main" id="{6EEB6649-6E09-4C8D-A596-801A1035F24D}"/>
              </a:ext>
            </a:extLst>
          </p:cNvPr>
          <p:cNvSpPr txBox="1">
            <a:spLocks noChangeArrowheads="1"/>
          </p:cNvSpPr>
          <p:nvPr/>
        </p:nvSpPr>
        <p:spPr bwMode="auto">
          <a:xfrm>
            <a:off x="71439" y="122237"/>
            <a:ext cx="9667875" cy="811213"/>
          </a:xfrm>
          <a:prstGeom prst="rect">
            <a:avLst/>
          </a:prstGeom>
          <a:solidFill>
            <a:schemeClr val="accent1"/>
          </a:solid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defTabSz="0" rtl="0" eaLnBrk="0" fontAlgn="base" hangingPunct="0">
              <a:lnSpc>
                <a:spcPts val="3000"/>
              </a:lnSpc>
              <a:spcBef>
                <a:spcPts val="700"/>
              </a:spcBef>
              <a:spcAft>
                <a:spcPct val="0"/>
              </a:spcAft>
              <a:buClr>
                <a:schemeClr val="accent2"/>
              </a:buClr>
              <a:buSzPct val="60000"/>
              <a:buFont typeface="Wingdings" pitchFamily="2" charset="2"/>
              <a:buNone/>
              <a:defRPr sz="2400" kern="1200">
                <a:solidFill>
                  <a:schemeClr val="tx1"/>
                </a:solidFill>
                <a:latin typeface="华文中宋" panose="02010600040101010101" pitchFamily="2" charset="-122"/>
                <a:ea typeface="华文中宋" panose="02010600040101010101" pitchFamily="2" charset="-122"/>
                <a:cs typeface="+mn-cs"/>
                <a:sym typeface="Tw Cen MT"/>
              </a:defRPr>
            </a:lvl1pPr>
            <a:lvl2pPr marL="457200" indent="0" algn="ctr" defTabSz="0" rtl="0" eaLnBrk="0" fontAlgn="base" hangingPunct="0">
              <a:lnSpc>
                <a:spcPts val="3000"/>
              </a:lnSpc>
              <a:spcBef>
                <a:spcPts val="550"/>
              </a:spcBef>
              <a:spcAft>
                <a:spcPct val="0"/>
              </a:spcAft>
              <a:buClr>
                <a:schemeClr val="accent1"/>
              </a:buClr>
              <a:buSzPct val="70000"/>
              <a:buFont typeface="Wingdings 2" pitchFamily="18" charset="2"/>
              <a:buNone/>
              <a:defRPr sz="2000" kern="1200">
                <a:solidFill>
                  <a:schemeClr val="tx1"/>
                </a:solidFill>
                <a:latin typeface="华文中宋" panose="02010600040101010101" pitchFamily="2" charset="-122"/>
                <a:ea typeface="华文中宋" panose="02010600040101010101" pitchFamily="2" charset="-122"/>
                <a:cs typeface="+mn-cs"/>
                <a:sym typeface="Tw Cen MT"/>
              </a:defRPr>
            </a:lvl2pPr>
            <a:lvl3pPr marL="914400" indent="0" algn="ctr" defTabSz="0" rtl="0" eaLnBrk="0" fontAlgn="base" hangingPunct="0">
              <a:lnSpc>
                <a:spcPts val="3000"/>
              </a:lnSpc>
              <a:spcBef>
                <a:spcPts val="500"/>
              </a:spcBef>
              <a:spcAft>
                <a:spcPct val="0"/>
              </a:spcAft>
              <a:buClr>
                <a:schemeClr val="accent2"/>
              </a:buClr>
              <a:buSzPct val="75000"/>
              <a:buFont typeface="Wingdings" pitchFamily="2" charset="2"/>
              <a:buNone/>
              <a:defRPr sz="1800" kern="1200">
                <a:solidFill>
                  <a:schemeClr val="tx1"/>
                </a:solidFill>
                <a:latin typeface="华文中宋" panose="02010600040101010101" pitchFamily="2" charset="-122"/>
                <a:ea typeface="华文中宋" panose="02010600040101010101" pitchFamily="2" charset="-122"/>
                <a:cs typeface="+mn-cs"/>
                <a:sym typeface="Tw Cen MT"/>
              </a:defRPr>
            </a:lvl3pPr>
            <a:lvl4pPr marL="1371600" indent="0" algn="ctr" defTabSz="0" rtl="0" eaLnBrk="0" fontAlgn="base" hangingPunct="0">
              <a:lnSpc>
                <a:spcPts val="3000"/>
              </a:lnSpc>
              <a:spcBef>
                <a:spcPts val="400"/>
              </a:spcBef>
              <a:spcAft>
                <a:spcPct val="0"/>
              </a:spcAft>
              <a:buClr>
                <a:srgbClr val="A5AB81"/>
              </a:buClr>
              <a:buSzPct val="7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4pPr>
            <a:lvl5pPr marL="1828800" indent="0" algn="ctr" defTabSz="0" rtl="0" eaLnBrk="0" fontAlgn="base" hangingPunct="0">
              <a:lnSpc>
                <a:spcPts val="3000"/>
              </a:lnSpc>
              <a:spcBef>
                <a:spcPts val="400"/>
              </a:spcBef>
              <a:spcAft>
                <a:spcPct val="0"/>
              </a:spcAft>
              <a:buClr>
                <a:srgbClr val="D8B25C"/>
              </a:buClr>
              <a:buSzPct val="65000"/>
              <a:buFont typeface="Wingdings" pitchFamily="2" charset="2"/>
              <a:buNone/>
              <a:defRPr sz="1600" kern="1200">
                <a:solidFill>
                  <a:schemeClr val="tx1"/>
                </a:solidFill>
                <a:latin typeface="华文中宋" panose="02010600040101010101" pitchFamily="2" charset="-122"/>
                <a:ea typeface="华文中宋" panose="02010600040101010101" pitchFamily="2" charset="-122"/>
                <a:cs typeface="+mn-cs"/>
                <a:sym typeface="Tw Cen MT"/>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r>
              <a:rPr lang="zh-CN" altLang="en-US" sz="2800" dirty="0">
                <a:solidFill>
                  <a:schemeClr val="bg1">
                    <a:lumMod val="10000"/>
                  </a:schemeClr>
                </a:solidFill>
                <a:latin typeface="Times New Roman" pitchFamily="18" charset="0"/>
                <a:sym typeface="Times New Roman" pitchFamily="18" charset="0"/>
              </a:rPr>
              <a:t>一些偏门测试</a:t>
            </a:r>
          </a:p>
        </p:txBody>
      </p:sp>
      <p:sp>
        <p:nvSpPr>
          <p:cNvPr id="11" name="矩形 10">
            <a:extLst>
              <a:ext uri="{FF2B5EF4-FFF2-40B4-BE49-F238E27FC236}">
                <a16:creationId xmlns:a16="http://schemas.microsoft.com/office/drawing/2014/main" id="{8EFD3388-2C50-409E-81AE-7CD0B2AEB43F}"/>
              </a:ext>
            </a:extLst>
          </p:cNvPr>
          <p:cNvSpPr/>
          <p:nvPr/>
        </p:nvSpPr>
        <p:spPr>
          <a:xfrm>
            <a:off x="408280" y="1510878"/>
            <a:ext cx="11572875" cy="830997"/>
          </a:xfrm>
          <a:prstGeom prst="rect">
            <a:avLst/>
          </a:prstGeom>
        </p:spPr>
        <p:txBody>
          <a:bodyPr wrap="square">
            <a:spAutoFit/>
          </a:bodyPr>
          <a:lstStyle/>
          <a:p>
            <a:pPr>
              <a:buClr>
                <a:schemeClr val="accent2"/>
              </a:buClr>
            </a:pPr>
            <a:endParaRPr lang="en-US" altLang="zh-CN" sz="2400" b="1" dirty="0"/>
          </a:p>
          <a:p>
            <a:pPr marL="285750" indent="-285750">
              <a:buClr>
                <a:schemeClr val="accent2"/>
              </a:buClr>
              <a:buFont typeface="Wingdings" panose="05000000000000000000" pitchFamily="2" charset="2"/>
              <a:buChar char="n"/>
            </a:pPr>
            <a:endParaRPr lang="zh-CN" altLang="en-US" sz="2400" b="1" dirty="0"/>
          </a:p>
        </p:txBody>
      </p:sp>
      <p:sp>
        <p:nvSpPr>
          <p:cNvPr id="14" name="矩形 13">
            <a:extLst>
              <a:ext uri="{FF2B5EF4-FFF2-40B4-BE49-F238E27FC236}">
                <a16:creationId xmlns:a16="http://schemas.microsoft.com/office/drawing/2014/main" id="{8D827A9D-E083-4AF6-B85D-816E40F8BF82}"/>
              </a:ext>
            </a:extLst>
          </p:cNvPr>
          <p:cNvSpPr/>
          <p:nvPr/>
        </p:nvSpPr>
        <p:spPr>
          <a:xfrm>
            <a:off x="408277" y="1295670"/>
            <a:ext cx="11572875" cy="1323439"/>
          </a:xfrm>
          <a:prstGeom prst="rect">
            <a:avLst/>
          </a:prstGeom>
        </p:spPr>
        <p:txBody>
          <a:bodyPr wrap="square">
            <a:spAutoFit/>
          </a:bodyPr>
          <a:lstStyle/>
          <a:p>
            <a:pPr marL="285750" indent="-285750">
              <a:buClr>
                <a:schemeClr val="accent2"/>
              </a:buClr>
              <a:buFont typeface="Wingdings" panose="05000000000000000000" pitchFamily="2" charset="2"/>
              <a:buChar char="n"/>
            </a:pPr>
            <a:r>
              <a:rPr lang="en-US" altLang="zh-CN" sz="3200" b="1" dirty="0"/>
              <a:t>The Couch Potato Tour 【</a:t>
            </a:r>
            <a:r>
              <a:rPr lang="zh-CN" altLang="en-US" sz="3200" b="1" dirty="0"/>
              <a:t>懒汉测试法</a:t>
            </a:r>
            <a:r>
              <a:rPr lang="en-US" altLang="zh-CN" sz="3200" b="1" dirty="0"/>
              <a:t>】</a:t>
            </a:r>
          </a:p>
          <a:p>
            <a:r>
              <a:rPr lang="zh-CN" altLang="en-US" sz="2400" dirty="0"/>
              <a:t>测试人员做尽量少的输入或操作流程，如接受所有默认值、保持某些字段为空、不点击相关操作按钮等，以检查程序处理默认值的能力。</a:t>
            </a:r>
          </a:p>
        </p:txBody>
      </p:sp>
      <p:sp>
        <p:nvSpPr>
          <p:cNvPr id="2" name="矩形 1">
            <a:extLst>
              <a:ext uri="{FF2B5EF4-FFF2-40B4-BE49-F238E27FC236}">
                <a16:creationId xmlns:a16="http://schemas.microsoft.com/office/drawing/2014/main" id="{F0179A3F-DE23-4B3B-83D4-6E669DC60283}"/>
              </a:ext>
            </a:extLst>
          </p:cNvPr>
          <p:cNvSpPr/>
          <p:nvPr/>
        </p:nvSpPr>
        <p:spPr>
          <a:xfrm>
            <a:off x="309562" y="2772045"/>
            <a:ext cx="11572875" cy="1754326"/>
          </a:xfrm>
          <a:prstGeom prst="rect">
            <a:avLst/>
          </a:prstGeom>
        </p:spPr>
        <p:txBody>
          <a:bodyPr wrap="square">
            <a:spAutoFit/>
          </a:bodyPr>
          <a:lstStyle/>
          <a:p>
            <a:r>
              <a:rPr lang="zh-CN" altLang="en-US" dirty="0">
                <a:solidFill>
                  <a:srgbClr val="3E3E3E"/>
                </a:solidFill>
                <a:latin typeface="&amp;quot"/>
              </a:rPr>
              <a:t>案例：</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）访问淘宝网首页，进入会员注册页面，用户不输入任何信息，使用默认值执行提交操作。</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）访问淘宝网首页，登录成功后，选择一个商品，在单击</a:t>
            </a:r>
            <a:r>
              <a:rPr lang="en-US" altLang="zh-CN" dirty="0">
                <a:solidFill>
                  <a:srgbClr val="3E3E3E"/>
                </a:solidFill>
                <a:latin typeface="&amp;quot"/>
              </a:rPr>
              <a:t>"</a:t>
            </a:r>
            <a:r>
              <a:rPr lang="zh-CN" altLang="en-US" dirty="0">
                <a:solidFill>
                  <a:srgbClr val="3E3E3E"/>
                </a:solidFill>
                <a:latin typeface="&amp;quot"/>
              </a:rPr>
              <a:t>立即购买</a:t>
            </a:r>
            <a:r>
              <a:rPr lang="en-US" altLang="zh-CN" dirty="0">
                <a:solidFill>
                  <a:srgbClr val="3E3E3E"/>
                </a:solidFill>
                <a:latin typeface="&amp;quot"/>
              </a:rPr>
              <a:t>"</a:t>
            </a:r>
            <a:r>
              <a:rPr lang="zh-CN" altLang="en-US" dirty="0">
                <a:solidFill>
                  <a:srgbClr val="3E3E3E"/>
                </a:solidFill>
                <a:latin typeface="&amp;quot"/>
              </a:rPr>
              <a:t>按钮后，进入确认订单页面，不输入任何信息，进行下单操作，检查提示信息是否正确，或刷新页面后，看默认值是否被修改等。</a:t>
            </a:r>
          </a:p>
          <a:p>
            <a:r>
              <a:rPr lang="zh-CN" altLang="en-US" dirty="0">
                <a:solidFill>
                  <a:srgbClr val="3E3E3E"/>
                </a:solidFill>
                <a:latin typeface="&amp;quot"/>
              </a:rPr>
              <a:t>　　（</a:t>
            </a:r>
            <a:r>
              <a:rPr lang="en-US" altLang="zh-CN" dirty="0">
                <a:solidFill>
                  <a:srgbClr val="3E3E3E"/>
                </a:solidFill>
                <a:latin typeface="&amp;quot"/>
              </a:rPr>
              <a:t>3</a:t>
            </a:r>
            <a:r>
              <a:rPr lang="zh-CN" altLang="en-US" dirty="0">
                <a:solidFill>
                  <a:srgbClr val="3E3E3E"/>
                </a:solidFill>
                <a:latin typeface="&amp;quot"/>
              </a:rPr>
              <a:t>）安装淘宝的旺旺客户端，使用旺旺的添加好友功能，用默认会员名（空字符串）进行好友查找或添加；或者多次进入这个功能，看默认值是否被修改。</a:t>
            </a:r>
            <a:endParaRPr lang="zh-CN" altLang="en-US" b="0" i="0" u="none" strike="noStrike" dirty="0">
              <a:solidFill>
                <a:srgbClr val="3E3E3E"/>
              </a:solidFill>
              <a:effectLst/>
              <a:latin typeface="&amp;quot"/>
            </a:endParaRPr>
          </a:p>
        </p:txBody>
      </p:sp>
      <p:sp>
        <p:nvSpPr>
          <p:cNvPr id="3" name="矩形 2">
            <a:extLst>
              <a:ext uri="{FF2B5EF4-FFF2-40B4-BE49-F238E27FC236}">
                <a16:creationId xmlns:a16="http://schemas.microsoft.com/office/drawing/2014/main" id="{748078B0-C241-4C10-8B43-D23B460FBB66}"/>
              </a:ext>
            </a:extLst>
          </p:cNvPr>
          <p:cNvSpPr/>
          <p:nvPr/>
        </p:nvSpPr>
        <p:spPr>
          <a:xfrm>
            <a:off x="309562" y="4554118"/>
            <a:ext cx="11671590" cy="1200329"/>
          </a:xfrm>
          <a:prstGeom prst="rect">
            <a:avLst/>
          </a:prstGeom>
        </p:spPr>
        <p:txBody>
          <a:bodyPr wrap="square">
            <a:spAutoFit/>
          </a:bodyPr>
          <a:lstStyle/>
          <a:p>
            <a:r>
              <a:rPr lang="zh-CN" altLang="en-US" dirty="0">
                <a:solidFill>
                  <a:srgbClr val="3E3E3E"/>
                </a:solidFill>
                <a:latin typeface="&amp;quot"/>
              </a:rPr>
              <a:t>讨论：懒汉测试法让测试人员更多地关注产品默认值的处理，对于提高软件质量有如下帮助：</a:t>
            </a:r>
          </a:p>
          <a:p>
            <a:r>
              <a:rPr lang="zh-CN" altLang="en-US" dirty="0">
                <a:solidFill>
                  <a:srgbClr val="3E3E3E"/>
                </a:solidFill>
                <a:latin typeface="&amp;quot"/>
              </a:rPr>
              <a:t>　　（</a:t>
            </a:r>
            <a:r>
              <a:rPr lang="en-US" altLang="zh-CN" dirty="0">
                <a:solidFill>
                  <a:srgbClr val="3E3E3E"/>
                </a:solidFill>
                <a:latin typeface="&amp;quot"/>
              </a:rPr>
              <a:t>1</a:t>
            </a:r>
            <a:r>
              <a:rPr lang="zh-CN" altLang="en-US" dirty="0">
                <a:solidFill>
                  <a:srgbClr val="3E3E3E"/>
                </a:solidFill>
                <a:latin typeface="&amp;quot"/>
              </a:rPr>
              <a:t>）测试人员的测试重点是系统默认值的处理能力，测试人员没做很多事情并不意味着产品也不做事情，在很多情况下，</a:t>
            </a:r>
            <a:r>
              <a:rPr lang="en-US" altLang="zh-CN" dirty="0">
                <a:solidFill>
                  <a:srgbClr val="3E3E3E"/>
                </a:solidFill>
                <a:latin typeface="&amp;quot"/>
              </a:rPr>
              <a:t>"</a:t>
            </a:r>
            <a:r>
              <a:rPr lang="zh-CN" altLang="en-US" dirty="0">
                <a:solidFill>
                  <a:srgbClr val="3E3E3E"/>
                </a:solidFill>
                <a:latin typeface="&amp;quot"/>
              </a:rPr>
              <a:t>默认的逻辑</a:t>
            </a:r>
            <a:r>
              <a:rPr lang="en-US" altLang="zh-CN" dirty="0">
                <a:solidFill>
                  <a:srgbClr val="3E3E3E"/>
                </a:solidFill>
                <a:latin typeface="&amp;quot"/>
              </a:rPr>
              <a:t>"</a:t>
            </a:r>
            <a:r>
              <a:rPr lang="zh-CN" altLang="en-US" dirty="0">
                <a:solidFill>
                  <a:srgbClr val="3E3E3E"/>
                </a:solidFill>
                <a:latin typeface="&amp;quot"/>
              </a:rPr>
              <a:t>也会执行大量的操作。</a:t>
            </a:r>
          </a:p>
          <a:p>
            <a:r>
              <a:rPr lang="zh-CN" altLang="en-US" dirty="0">
                <a:solidFill>
                  <a:srgbClr val="3E3E3E"/>
                </a:solidFill>
                <a:latin typeface="&amp;quot"/>
              </a:rPr>
              <a:t>　　（</a:t>
            </a:r>
            <a:r>
              <a:rPr lang="en-US" altLang="zh-CN" dirty="0">
                <a:solidFill>
                  <a:srgbClr val="3E3E3E"/>
                </a:solidFill>
                <a:latin typeface="&amp;quot"/>
              </a:rPr>
              <a:t>2</a:t>
            </a:r>
            <a:r>
              <a:rPr lang="zh-CN" altLang="en-US" dirty="0">
                <a:solidFill>
                  <a:srgbClr val="3E3E3E"/>
                </a:solidFill>
                <a:latin typeface="&amp;quot"/>
              </a:rPr>
              <a:t>）一个好的产品必须处理默认值。测试人员关注默认值处理，将有助于提高系统的健壮性和可靠性。</a:t>
            </a:r>
            <a:endParaRPr lang="zh-CN" altLang="en-US" b="0" i="0" u="none" strike="noStrike" dirty="0">
              <a:solidFill>
                <a:srgbClr val="3E3E3E"/>
              </a:solidFill>
              <a:effectLst/>
              <a:latin typeface="&amp;quot"/>
            </a:endParaRPr>
          </a:p>
        </p:txBody>
      </p:sp>
    </p:spTree>
    <p:extLst>
      <p:ext uri="{BB962C8B-B14F-4D97-AF65-F5344CB8AC3E}">
        <p14:creationId xmlns:p14="http://schemas.microsoft.com/office/powerpoint/2010/main" val="34336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2_ayzhou.thmx.">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7B615"/>
      </a:hlink>
      <a:folHlink>
        <a:srgbClr val="704404"/>
      </a:folHlink>
    </a:clrScheme>
    <a:fontScheme name="ayzhou.thmx.">
      <a:majorFont>
        <a:latin typeface="Tw Cen MT"/>
        <a:ea typeface="华文仿宋"/>
        <a:cs typeface=""/>
      </a:majorFont>
      <a:minorFont>
        <a:latin typeface="Tw Cen MT"/>
        <a:ea typeface="华文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2449</TotalTime>
  <Words>9995</Words>
  <Application>Microsoft Macintosh PowerPoint</Application>
  <PresentationFormat>宽屏</PresentationFormat>
  <Paragraphs>797</Paragraphs>
  <Slides>123</Slides>
  <Notes>81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43" baseType="lpstr">
      <vt:lpstr>-apple-system</vt:lpstr>
      <vt:lpstr>&amp;quot</vt:lpstr>
      <vt:lpstr>等线</vt:lpstr>
      <vt:lpstr>仿宋</vt:lpstr>
      <vt:lpstr>华文仿宋</vt:lpstr>
      <vt:lpstr>华文新魏</vt:lpstr>
      <vt:lpstr>华文中宋</vt:lpstr>
      <vt:lpstr>宋体</vt:lpstr>
      <vt:lpstr>Microsoft Yahei</vt:lpstr>
      <vt:lpstr>black Verdana</vt:lpstr>
      <vt:lpstr>PingFang SC</vt:lpstr>
      <vt:lpstr>Arial</vt:lpstr>
      <vt:lpstr>Times New Roman</vt:lpstr>
      <vt:lpstr>Tw Cen MT</vt:lpstr>
      <vt:lpstr>verdana</vt:lpstr>
      <vt:lpstr>Wingdings</vt:lpstr>
      <vt:lpstr>Wingdings 2</vt:lpstr>
      <vt:lpstr>Wingdings 3</vt:lpstr>
      <vt:lpstr>2_ayzhou.thmx.</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Software Debugging&amp;Testing</vt:lpstr>
      <vt:lpstr>PowerPoint 演示文稿</vt:lpstr>
      <vt:lpstr>调试和测试</vt:lpstr>
      <vt:lpstr>调试和测试</vt:lpstr>
      <vt:lpstr>为什么会存在缺陷</vt:lpstr>
      <vt:lpstr>为什么会存在缺陷</vt:lpstr>
      <vt:lpstr>相关术语</vt:lpstr>
      <vt:lpstr>相关术语</vt:lpstr>
      <vt:lpstr>相关术语</vt:lpstr>
      <vt:lpstr>术语之间的关系</vt:lpstr>
      <vt:lpstr>PowerPoint 演示文稿</vt:lpstr>
      <vt:lpstr>PowerPoint 演示文稿</vt:lpstr>
      <vt:lpstr>术语之间的关系</vt:lpstr>
      <vt:lpstr>软件测试的起源与历史</vt:lpstr>
      <vt:lpstr>测试的目的</vt:lpstr>
      <vt:lpstr>测试的目的</vt:lpstr>
      <vt:lpstr>测试的目的</vt:lpstr>
      <vt:lpstr>测试的目的</vt:lpstr>
      <vt:lpstr>多少测试才算充分</vt:lpstr>
      <vt:lpstr>多少测试才算充分</vt:lpstr>
      <vt:lpstr>PowerPoint 演示文稿</vt:lpstr>
      <vt:lpstr>PowerPoint 演示文稿</vt:lpstr>
      <vt:lpstr>PowerPoint 演示文稿</vt:lpstr>
      <vt:lpstr>PowerPoint 演示文稿</vt:lpstr>
      <vt:lpstr>什么是测试</vt:lpstr>
      <vt:lpstr>什么是测试</vt:lpstr>
      <vt:lpstr>什么是测试</vt:lpstr>
      <vt:lpstr>什么是测试</vt:lpstr>
      <vt:lpstr>测试的定义</vt:lpstr>
      <vt:lpstr>PowerPoint 演示文稿</vt:lpstr>
      <vt:lpstr>测试工作量</vt:lpstr>
      <vt:lpstr>测试工作量</vt:lpstr>
      <vt:lpstr>测试基本原则</vt:lpstr>
      <vt:lpstr>测试基本原则</vt:lpstr>
      <vt:lpstr>测试基本原则</vt:lpstr>
      <vt:lpstr>测试基本原则</vt:lpstr>
      <vt:lpstr>测试基本原则</vt:lpstr>
      <vt:lpstr>软件测试和质量保证</vt:lpstr>
      <vt:lpstr>软件测试和质量</vt:lpstr>
      <vt:lpstr>软件测试和质量</vt:lpstr>
      <vt:lpstr>软件测试和质量</vt:lpstr>
      <vt:lpstr>不同的目标</vt:lpstr>
      <vt:lpstr>不同的工作内容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112103880@qq.com</dc:creator>
  <cp:lastModifiedBy>Li Yang</cp:lastModifiedBy>
  <cp:revision>300</cp:revision>
  <dcterms:created xsi:type="dcterms:W3CDTF">2020-01-19T02:08:39Z</dcterms:created>
  <dcterms:modified xsi:type="dcterms:W3CDTF">2020-10-27T06:41:54Z</dcterms:modified>
</cp:coreProperties>
</file>